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7" r:id="rId4"/>
    <p:sldMasterId id="2147483658" r:id="rId5"/>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2" Type="http://schemas.openxmlformats.org/officeDocument/2006/relationships/slide" Target="slides/slide65.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sv-S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 name="Google Shape;7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088884727d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088884727d_0_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Now, to generate random unit tests for this, we might first create an empty test case with a unique name. Then, we would instantiate the class-under-test by generating random values for the constructor. Then, we would generate one or more method calls to any of the available methods. All aspects of this selection are random (last three points). So, a test case might look like this. And this would be a weird test case, as we suddenly changed the height to 15681. This person would be pretty underweight at that height. </a:t>
            </a:r>
            <a:endParaRPr/>
          </a:p>
        </p:txBody>
      </p:sp>
      <p:sp>
        <p:nvSpPr>
          <p:cNvPr id="161" name="Google Shape;161;g2088884727d_0_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088884727d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088884727d_0_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Random search is actually a somewhat common method of automatically generating test inputs. (1) There is no overhead, no complex planning, just pick and try. Nothing beats it on pure speed per guess. It’s easy to understand, easy to implement. All inputs considered equal, so no designer bias. It is absolutely a viable method of testing some systems, especially if you’re just looking for crashes - just spam that system with input. If you can try 10000 things in 5 minutes, you might stumble on a fault. However… (comic). The challenge with purely random test generation is that most systems have a near-infinite number of possible test cases, especially when we look at not just one call but a series of method calls. We can’t try everything, and there is no information to help us come up with good test cases. We need something a little smarter, which is where the concept of search-based test generation comes into the picture.</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p:txBody>
      </p:sp>
      <p:sp>
        <p:nvSpPr>
          <p:cNvPr id="173" name="Google Shape;173;g2088884727d_0_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088884727d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088884727d_0_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 input selection can naturally be seen as a search problem. When you create test cases, you often have one or more goals. Perhaps that goal is to find violations of a specification, to assess performance, to achieve code coverage, or any number of other things that we may have in mind when we design test cases. We cannot try all input. However, somewhere in that space of possibilities lies a subset of inputs that best meets the goals we have in mind. Out of all of the test cases that could be generated, we want to identify—systematically and at a reasonable cost—those that best meet those goals. Search-based test generation is an intuitive AI technique for locating those test cases that maps to the same process we might use ourselves to find a solution to a problem. Let us consider a situation where you are asked a question. If you do not know the answer, you might make a guess—either be an educated guess or one made completely at random. In either case, you would then get some feedback. How close were you to reaching the “correct” answer? If your answer was not correct, you could then make a second guess. Your second guess, if nothing else, should be closer to being correct based on the knowledge gained from the feedback on that initial guess. If you are still not correct, you might then make a third, fourth, etc. guess—each time incorporating feedback on the previous guess.</a:t>
            </a:r>
            <a:endParaRPr/>
          </a:p>
        </p:txBody>
      </p:sp>
      <p:sp>
        <p:nvSpPr>
          <p:cNvPr id="182" name="Google Shape;182;g2088884727d_0_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088884727d_0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088884727d_0_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sz="1100">
                <a:solidFill>
                  <a:srgbClr val="000000"/>
                </a:solidFill>
                <a:latin typeface="Arial"/>
                <a:ea typeface="Arial"/>
                <a:cs typeface="Arial"/>
                <a:sym typeface="Arial"/>
              </a:rPr>
              <a:t>Test input generation can be mapped to the same process. We start with a problem we want to solve. We have some goal that we want to achieve through the creation of unit tests. If that goal can be measured, then we can automate input generation. Fortunately, many testing goals can be measured. • If we are interested in exploring the exceptions a class can throw, then we want the inputs that trigger the most exceptions. • If we are interested in covering all outcomes of a function, then we can divide the output into representative values and identify the inputs that cover all representative output values. • If we are interested in executing all lines of code, then we are searching for the inputs that cover more of the code structure. • If we are interested in executing a wide variety of input, then we want to find a set of inputs with the highest diversity in their values. Attainment of many goals can be measured, whether as a percentage of a known checklist or just a count that we want to maximize. Even if we have a higher-level goal in mind that cannot be directly measured, there may be measurable sub-goals that correlate with that higher-level goal. For example, “find faults” cannot be measured—we do not know what faults are in our goal—but maximizing code coverage or covering diverse outputs may increase the likelihood of detecting a fault. Once we have a measurable goal, we can automate the guess-and-check process outlined above via a metaheuristic optimization algorithm.</a:t>
            </a:r>
            <a:endParaRPr/>
          </a:p>
        </p:txBody>
      </p:sp>
      <p:sp>
        <p:nvSpPr>
          <p:cNvPr id="190" name="Google Shape;190;g2088884727d_0_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088884727d_0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088884727d_0_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sz="1100">
                <a:solidFill>
                  <a:srgbClr val="000000"/>
                </a:solidFill>
                <a:latin typeface="Arial"/>
                <a:ea typeface="Arial"/>
                <a:cs typeface="Arial"/>
                <a:sym typeface="Arial"/>
              </a:rPr>
              <a:t>The rough idea of a search process is that you (1-2). (3)  Score each solution based on their attainment of the overall goals. Then (5) Alter the population of guesses based on our search stragegy- our metaheuristic and potentially feedback from those scores - and try again. </a:t>
            </a:r>
            <a:endParaRPr/>
          </a:p>
        </p:txBody>
      </p:sp>
      <p:sp>
        <p:nvSpPr>
          <p:cNvPr id="198" name="Google Shape;198;g2088884727d_0_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088884727d_0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088884727d_0_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sz="1100">
                <a:solidFill>
                  <a:srgbClr val="000000"/>
                </a:solidFill>
                <a:latin typeface="Arial"/>
                <a:ea typeface="Arial"/>
                <a:cs typeface="Arial"/>
                <a:sym typeface="Arial"/>
              </a:rPr>
              <a:t>Given that near-infinite number of possible inputs, (1). We want to spend the shortest time we can to find a solution that meets our goals. As a result, all search techniques follow a defined strategy, the search heuristic. (4)</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sv-SE" sz="1100">
                <a:solidFill>
                  <a:srgbClr val="000000"/>
                </a:solidFill>
                <a:latin typeface="Arial"/>
                <a:ea typeface="Arial"/>
                <a:cs typeface="Arial"/>
                <a:sym typeface="Arial"/>
              </a:rPr>
              <a:t>If other solutions share properties with candidates already tried that rule them out as candidates, you can choose to ignore them in favor of other candidates. Metaheuristics determine the order that we explore the search space. (last point)</a:t>
            </a:r>
            <a:endParaRPr/>
          </a:p>
        </p:txBody>
      </p:sp>
      <p:sp>
        <p:nvSpPr>
          <p:cNvPr id="207" name="Google Shape;207;g2088884727d_0_9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088884727d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088884727d_0_1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 give you an idea of the range of heuristics available to solve problems, let’s look at a problem domain you might be familiar with already. You’ve all taken some kind of algorithms or data strcutures course. Then you probably talked about graphs. Given a directed acyclic graph, we might want to find a particular node of interst, and we aren’t sure where it is.  One family of heuristics arranges nodes into a hierarchy and explores them. Breadth-first search explores a graph by trying all nodes one level deeper than the current node. Depth-first search jumps checks a node, and if it has a child, jumps to it - not looking at other nodes on the same level until backtracking must occur. Other strategies attempt to estimate the shortest path using a cost function - incorporating domain-based knowledge. A* search finds a path through a graph by calculating the distance travelled so far and examining all “next moves” and estimating which will get them closest to the goal (last) but if you choose a good scoring function, you can get to a solution much faster than when you just try to explore everything. A* is useful approach for things like robot pathfinding - hills are harder to climb than flat ground, so you can steer around them and get to a goal with more battery life left or at a faster speed. From this, you can see a range of different heuristics. Some are faster than others, some are easier to understand and implement. Some require deep knowledge and understanding, others will work well without this understanding. Likewise, in search-based test generation, there are different heuristics we can use to sample the input space. Some are more complex than others, some work better for specific problems. </a:t>
            </a:r>
            <a:endParaRPr/>
          </a:p>
        </p:txBody>
      </p:sp>
      <p:sp>
        <p:nvSpPr>
          <p:cNvPr id="215" name="Google Shape;215;g2088884727d_0_10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088884727d_0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088884727d_0_1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Search-based test generation is more similar to something like A*, where we incorporate some domain expertise on what we are looking for.  </a:t>
            </a:r>
            <a:r>
              <a:rPr lang="sv-SE"/>
              <a:t>This process is powered by metaheuristic optimization algorithms which define how we select and modify test cases. The metaheuristic is guided by feedback from one or more fintess functions. scoring mechanisms that tells you good a proposed solution is. How close is it to meeting our goals? The metaheuristic takes feedback from the </a:t>
            </a:r>
            <a:r>
              <a:rPr lang="sv-SE" sz="1100">
                <a:solidFill>
                  <a:srgbClr val="000000"/>
                </a:solidFill>
                <a:latin typeface="Arial"/>
                <a:ea typeface="Arial"/>
                <a:cs typeface="Arial"/>
                <a:sym typeface="Arial"/>
              </a:rPr>
              <a:t>Testing has one of more goals, such as executing certain code elelements, driving the system to throw exceptions, detecting planted faults. </a:t>
            </a:r>
            <a:r>
              <a:rPr lang="sv-SE" sz="1100">
                <a:latin typeface="Arial"/>
                <a:ea typeface="Arial"/>
                <a:cs typeface="Arial"/>
                <a:sym typeface="Arial"/>
              </a:rPr>
              <a:t>The fitness functions offer feedback, based on those goals, to shape the test suites, ideally in a way that brings us closer to our goals.</a:t>
            </a:r>
            <a:endParaRPr/>
          </a:p>
        </p:txBody>
      </p:sp>
      <p:sp>
        <p:nvSpPr>
          <p:cNvPr id="224" name="Google Shape;224;g2088884727d_0_1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088884727d_0_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088884727d_0_1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When solving any problem, we first must define the form the solution to the problem must take. What, exactly, does a solution to a problem “look” like? What are its contents? How can it be manipulated? Answering these questions is</a:t>
            </a:r>
            <a:endParaRPr/>
          </a:p>
          <a:p>
            <a:pPr indent="0" lvl="0" marL="0" rtl="0" algn="l">
              <a:spcBef>
                <a:spcPts val="0"/>
              </a:spcBef>
              <a:spcAft>
                <a:spcPts val="0"/>
              </a:spcAft>
              <a:buNone/>
            </a:pPr>
            <a:r>
              <a:rPr lang="sv-SE"/>
              <a:t>crucial before we can define how to identify the “best” solution. In this case, we might be interested in identifying a set of unit tests that maximise attainment of a testing goal. This means that a solution is a test suite—a collection of test cases. We can start from this decision, and break it down into theelements relevant to our problem. • A solution is a test suite. • A test suite contains one or more test cases, expressed as individual methods of a single test class. • The solution interacts with a unit-under-test (UUT) which is a single, identified class with a constructor (optional) and one or more methods. • Each test case contains an initialization of the CUT which is a call to its constructor, if it has one. • Each test case then contains one or more actions, i.e., calls to one of the methods of the CUT or assignments to a class variable. • The initialization and each action have zero or more parameters (input) supplied to that action.</a:t>
            </a:r>
            <a:endParaRPr/>
          </a:p>
          <a:p>
            <a:pPr indent="0" lvl="0" marL="0" rtl="0" algn="l">
              <a:spcBef>
                <a:spcPts val="0"/>
              </a:spcBef>
              <a:spcAft>
                <a:spcPts val="0"/>
              </a:spcAft>
              <a:buNone/>
            </a:pPr>
            <a:r>
              <a:rPr lang="sv-SE"/>
              <a:t>This means that we can think of a test suite as a collection of test cases, and each test case as a single initialization and a collection of actions, with associated parameters. When we generate a solution, we choose a number of test cases to create. For each of those test cases, we choose a number of actions to generate. Different solutions can differ in size—they can have differing numbers of test cases—and each test case can differ in size—each can contain a differing number of actions</a:t>
            </a:r>
            <a:endParaRPr/>
          </a:p>
        </p:txBody>
      </p:sp>
      <p:sp>
        <p:nvSpPr>
          <p:cNvPr id="245" name="Google Shape;245;g2088884727d_0_1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088884727d_0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088884727d_0_1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In search-based test generation, we represent two solutions in two different forms: Phenotype (External) Representation: The phenotype is the version of the solution that will be presented to an external audience. This is typically in a human-readable form for a test case. What we have on the right here on the slide. The phenotype representation takes the form of an executable test class. In turn, each test case is a method containing an initialization, followed by a series of method calls or assignments to class variables, as we discussed. This can be run directly and read by humans. • Genotype (Internal) Representation: The genotype is a representation used internally, within the metaheuristic algorithm. This version includes the properties of the solution that are relevant to the search algorithm, e.g., the elements that can be manipulated directly. It is generally a minimal representation that can be easily manipulated by a program.  The external representation is not ideal for use by the metaheuristic search algorithm as it cannot be easily manipulated. If we wanted to change one method call to another, we would have to identify which methods were being called. If we wanted to change the value assigned to a variable, we would have to identify (a) which variable was being assigned a value, (b) identify the portion of the line that represents the value, and (c), change that value to another. Internally, we require a representation that can be manipulated quickly and easily. This is on the left. A test suite is a list of test cases. If we want to add a test case, we can simply append it to the list. If we want to access or delete an existing test case,</a:t>
            </a:r>
            <a:endParaRPr/>
          </a:p>
          <a:p>
            <a:pPr indent="0" lvl="0" marL="0" rtl="0" algn="l">
              <a:spcBef>
                <a:spcPts val="0"/>
              </a:spcBef>
              <a:spcAft>
                <a:spcPts val="0"/>
              </a:spcAft>
              <a:buNone/>
            </a:pPr>
            <a:r>
              <a:rPr lang="sv-SE"/>
              <a:t>we can simply select an index from the list. Each test case is a list of actions. Similarly, we can simply refer to the index of an action of interest. Each action is a list containing (a) an action identifier - referring to a specific method call or variable that we can assign values to- and (b), a list of parameters to that action. An identifier of −1 is reserved for the constructor</a:t>
            </a:r>
            <a:endParaRPr/>
          </a:p>
        </p:txBody>
      </p:sp>
      <p:sp>
        <p:nvSpPr>
          <p:cNvPr id="253" name="Google Shape;253;g2088884727d_0_1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088884727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We must produce reliable, robust software. Testing is invaluable in that quest. The downside, of course, is that testing is also very expensive especially since we test for *many* purposes, validating correctness, assessing performance, looking for security vulnerabilities, memory leaks, excessive battery usage, and so on. Any real-world piece of software with value has (3-4).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p:txBody>
      </p:sp>
      <p:sp>
        <p:nvSpPr>
          <p:cNvPr id="80" name="Google Shape;80;g2088884727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088884727d_0_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088884727d_0_1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As previously-mentioned, fitness functions are the cornerstone of search-based test generation. The core concept is simple and flexible—a fitness function is simply a function that takes in a solution candidate and returns a “score” describing the quality of that solution. This gives us the means to differentiate one solution from another, and more importantly, to tell if one solution is better than another. Fitness functions are meant to embody the goals of the tester. They tell us how close a test suite came to meeting those goals. The fitness functions employed determine what properties the final solution produced by the algorithm will have, and shape the evolution of those solutions by providing a target for optimization.</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Essentially any function can serve as a fitness function, as long as it returns a numeric score. It is common to use a function that emits either a percentage (e.g., percentage of a checklist completed) or a raw number as a score, then either maximise or minimise that score. A fitness function should not return a Boolean value. This offers almost no feedback to improve the solution.</a:t>
            </a:r>
            <a:endParaRPr sz="1100">
              <a:solidFill>
                <a:srgbClr val="000000"/>
              </a:solidFill>
              <a:latin typeface="Arial"/>
              <a:ea typeface="Arial"/>
              <a:cs typeface="Arial"/>
              <a:sym typeface="Arial"/>
            </a:endParaRPr>
          </a:p>
        </p:txBody>
      </p:sp>
      <p:sp>
        <p:nvSpPr>
          <p:cNvPr id="266" name="Google Shape;266;g2088884727d_0_1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088884727d_0_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088884727d_0_1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A fitness function should yield (largely) continuous scores. A small change in a solution should not cause a large change (either positive or negative) in the resulting score. Continuity in the scoring offers clearer feedback to the metaheuristic algorithm. • The best fitness functions offer not just an indication of quality, but a distance to the optimal quality. For example, rather than measuring completion of a checklist of items, we might offer some indication of how close a solution came to completing the remaining items on that checklist. We’ll show an example of that in a second. Depending on the algorithm employed, either a single fitness function or multiple fitness functions can be optimised at once. If multiple are optimized, all functions will shape the final test suite, so this is often a nice way to get versatile tests. We can optimize multiple fintness functions in two ways. </a:t>
            </a:r>
            <a:r>
              <a:rPr lang="sv-SE"/>
              <a:t>we can either try to balance multiple functions, finding solutions that improve all scores for all functions as much as possible without hurting the scores of other functions. This is very effective, but can be very difficutl. The second thing is that we can create a single combined score as a linear combination of scores of the individual functions. This is easier and often works well, but allows maximization of one function at the expense of others. </a:t>
            </a:r>
            <a:endParaRPr/>
          </a:p>
        </p:txBody>
      </p:sp>
      <p:sp>
        <p:nvSpPr>
          <p:cNvPr id="275" name="Google Shape;275;g2088884727d_0_1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088884727d_0_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088884727d_0_1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000">
                <a:latin typeface="Arial"/>
                <a:ea typeface="Arial"/>
                <a:cs typeface="Arial"/>
                <a:sym typeface="Arial"/>
              </a:rPr>
              <a:t>So, to give an example, let’s take a code coverage measurement called branch coverage. When we measure branch coverage, we look at the decision points in a program - if statements, loop statements - for, while, foreach, etc, switch statements, and ensure that we try the different outcomes -  true and false for if-statements and loop conditions, the different cases for a switch. The idea is that tests that cover the different outcomes of these statements will do a good job of thoroughly touching each line of code, making those tests more likely to expose bugs. This is often used to decide when you’re done testing - did you cover every branch outcome? In this little bit of code, we have two branching points. We want each to evaluate to false and each to evaluate to true when we execute our test cases. If all of these branching pioints evaluate to all possible outcomes, we achieve branch coverage. </a:t>
            </a:r>
            <a:endParaRPr/>
          </a:p>
        </p:txBody>
      </p:sp>
      <p:sp>
        <p:nvSpPr>
          <p:cNvPr id="284" name="Google Shape;284;g2088884727d_0_1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088884727d_0_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088884727d_0_1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000">
                <a:latin typeface="Arial"/>
                <a:ea typeface="Arial"/>
                <a:cs typeface="Arial"/>
                <a:sym typeface="Arial"/>
              </a:rPr>
              <a:t>Branch coverage is a good goal for test generation, as we can measure it without a human present. This means we can try to optimize it. Now, how would you design a fitness function for it? Well, as a first attempt, we could just measure coverage and try to maximize that percentage. There are standard tools to perform this calculation, like pytest-cov in Python or in Java, we can use Cobertura or IntelliJ has built-in tools that can measure this. This can be very effective as a fitness function. However, it’s main weakness is that it only tells us what we have covered. This dopes not tell us much about </a:t>
            </a:r>
            <a:r>
              <a:rPr lang="sv-SE"/>
              <a:t>how to improve solutions. We can tell how good any one solution is, but have to way to compare two solutions with equal coverage to see which could be improved more easily. Instead - what we want to know is whether we can we score a test such that we can learn from the attempt? Not just “is this good”, but “how close is this to being THE BEST”. That leads to an even better fitness function.</a:t>
            </a:r>
            <a:endParaRPr/>
          </a:p>
          <a:p>
            <a:pPr indent="0" lvl="0" marL="0" rtl="0" algn="l">
              <a:spcBef>
                <a:spcPts val="0"/>
              </a:spcBef>
              <a:spcAft>
                <a:spcPts val="0"/>
              </a:spcAft>
              <a:buNone/>
            </a:pPr>
            <a:r>
              <a:t/>
            </a:r>
            <a:endParaRPr/>
          </a:p>
        </p:txBody>
      </p:sp>
      <p:sp>
        <p:nvSpPr>
          <p:cNvPr id="297" name="Google Shape;297;g2088884727d_0_1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088884727d_0_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088884727d_0_1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rgbClr val="000000"/>
                </a:solidFill>
              </a:rPr>
              <a:t>So, generally, we don’t directly use branch coverage as the fitness function. Instead, a common fitness function for branch coverage is to target a single branch and outcome at a time, execute a test, and calculate two things - called the branch distance and approach level. The approach level is defined as the count of the target branch's control-dependent predecessors that have not been executed---that means the earlier branches in the code that we need to pass through to get to this point - how many if-statements, loops statements, and switches need to execute in the manner we desire to get to THIS branch. It is essentially a directional indicator. It gets lower as the execution path gets closer to the target branch. </a:t>
            </a:r>
            <a:endParaRPr>
              <a:solidFill>
                <a:srgbClr val="000000"/>
              </a:solidFill>
            </a:endParaRPr>
          </a:p>
          <a:p>
            <a:pPr indent="0" lvl="0" marL="0" rtl="0" algn="l">
              <a:spcBef>
                <a:spcPts val="0"/>
              </a:spcBef>
              <a:spcAft>
                <a:spcPts val="0"/>
              </a:spcAft>
              <a:buNone/>
            </a:pPr>
            <a:r>
              <a:rPr lang="sv-SE">
                <a:solidFill>
                  <a:srgbClr val="000000"/>
                </a:solidFill>
              </a:rPr>
              <a:t>now, if we reach the right line of code where the target branch exists, but get the wrong outcome - say true when we wanted false - the branch distance kicks in.  Branch distance is computed from the point where the execution path diverged from the targeted branch. If an undesired outcome is taken, branch distance describes how ``close'' we were to the outcome we wanted, using a cost function based on the formula of that statement. (last point) Let’s look at an example of this.</a:t>
            </a:r>
            <a:endParaRPr>
              <a:solidFill>
                <a:srgbClr val="000000"/>
              </a:solidFill>
            </a:endParaRPr>
          </a:p>
          <a:p>
            <a:pPr indent="0" lvl="0" marL="0" rtl="0" algn="l">
              <a:spcBef>
                <a:spcPts val="0"/>
              </a:spcBef>
              <a:spcAft>
                <a:spcPts val="0"/>
              </a:spcAft>
              <a:buNone/>
            </a:pPr>
            <a:r>
              <a:t/>
            </a:r>
            <a:endParaRPr/>
          </a:p>
        </p:txBody>
      </p:sp>
      <p:sp>
        <p:nvSpPr>
          <p:cNvPr id="305" name="Google Shape;305;g2088884727d_0_1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088884727d_0_2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088884727d_0_2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sz="1100">
                <a:latin typeface="Arial"/>
                <a:ea typeface="Arial"/>
                <a:cs typeface="Arial"/>
                <a:sym typeface="Arial"/>
              </a:rPr>
              <a:t>Suppose that the current goal is to execute the \texttt{true} outcome of branching point 2. If branching point 1 is reached and evaluates to \texttt{true}, then the approach level is 1. We are one branching point away from our target. If, instead, \texttt{x == 10} - branching point 2 - is reached, then the approach level is 0, as the target branching point has been reached. If \texttt{x == 10} evaluates to \texttt{false}, then we didn’t get the outcome we wanted. In that case, we check branch distance using the formula \texttt{abs(x-10) + k}, where k is a small constant. The closer \texttt{x} is to 10, the closer the targeted outcome was to being hit. We get the exact formula based on the contents of the if-statement, but the general idea is the same. this gives us some information to work with. We know how close a test is to giving the outcome we wanted, and this arms the search with the ability to get a little bit closer each time to hitting that outcome. If two solutions give us the same total branch coverage, we can favor the one that gets us closer to covering the remaining branches - that have the smallest approach level and branch distance.</a:t>
            </a:r>
            <a:endParaRPr/>
          </a:p>
        </p:txBody>
      </p:sp>
      <p:sp>
        <p:nvSpPr>
          <p:cNvPr id="313" name="Google Shape;313;g2088884727d_0_20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088884727d_0_2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088884727d_0_2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(go over). Great thing is the flexibility of this method. Fitness functions shape a test suite, based on what you feel is a good test suite. Anything that can be measured efficiently can be used as a fitness function. And, you often choose a couple of these and try to optimize them all at once, shaping an effective test suite.</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p:txBody>
      </p:sp>
      <p:sp>
        <p:nvSpPr>
          <p:cNvPr id="324" name="Google Shape;324;g2088884727d_0_2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088884727d_0_2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088884727d_0_2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When calculating fitness, we often incorporate small additional properties related to what results in a good test suite. A very common thing to do is to subtract from the fitness score a bloat penalty. The bloat penalty is a small penaltintended to control the size of the produced solution in two dimensions: the number of test cases, and the number of actions in each test. A massive test suite may attain high code coverage, but it is likely to contain many redundant elements as well. In addition, it will be more difficult to understand when read by a human. In particular, long sequences of actions may hinder efforts to debug the code and identify a fault. Therefore, we use the bloat penalty to encourage the metaheuristic algorithm to produce small-but-effective test suites. The bloat penalty is calculated as follows: (num test cases/num tests penalty) + (average test length/length test penalty). The penalties are weighrts that a tester can adjust, for example </a:t>
            </a:r>
            <a:endParaRPr/>
          </a:p>
          <a:p>
            <a:pPr indent="0" lvl="0" marL="0" rtl="0" algn="l">
              <a:spcBef>
                <a:spcPts val="0"/>
              </a:spcBef>
              <a:spcAft>
                <a:spcPts val="0"/>
              </a:spcAft>
              <a:buNone/>
            </a:pPr>
            <a:r>
              <a:rPr lang="sv-SE"/>
              <a:t>num tests penalty is 10 and length test penalty is 30. That is, we divide the number of test cases by 10 and the average length of a single test case (number of actions) by 30. It is important to not penalise too heavily, as that will increase</a:t>
            </a:r>
            <a:endParaRPr/>
          </a:p>
          <a:p>
            <a:pPr indent="0" lvl="0" marL="0" rtl="0" algn="l">
              <a:spcBef>
                <a:spcPts val="0"/>
              </a:spcBef>
              <a:spcAft>
                <a:spcPts val="0"/>
              </a:spcAft>
              <a:buNone/>
            </a:pPr>
            <a:r>
              <a:rPr lang="sv-SE"/>
              <a:t>the difficulty of the core optimization task—some expansion in the number of tests or length of a test is needed to cover the branching structure of the code. These penalty values allow some exploration while still encouraging the</a:t>
            </a:r>
            <a:endParaRPr/>
          </a:p>
          <a:p>
            <a:pPr indent="0" lvl="0" marL="0" rtl="0" algn="l">
              <a:spcBef>
                <a:spcPts val="0"/>
              </a:spcBef>
              <a:spcAft>
                <a:spcPts val="0"/>
              </a:spcAft>
              <a:buNone/>
            </a:pPr>
            <a:r>
              <a:rPr lang="sv-SE"/>
              <a:t>metaheuristic to locate smaller solutions.</a:t>
            </a:r>
            <a:endParaRPr/>
          </a:p>
        </p:txBody>
      </p:sp>
      <p:sp>
        <p:nvSpPr>
          <p:cNvPr id="332" name="Google Shape;332;g2088884727d_0_2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088884727d_0_2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088884727d_0_2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rPr lang="sv-SE" sz="1100">
                <a:solidFill>
                  <a:srgbClr val="000000"/>
                </a:solidFill>
                <a:latin typeface="Arial"/>
                <a:ea typeface="Arial"/>
                <a:cs typeface="Arial"/>
                <a:sym typeface="Arial"/>
              </a:rPr>
              <a:t>We need to choose a smart strategy to sample from the search space. The metaheuristic decides how to select and revise solutions and Changes its approach based on past guesses by trying to learn something about what we just tried. The metaheuristic makes a purely random guess on the first attempt, then gets feedback from the fitness functions - often not just whether or not it was a good test, but how close it was to being the best test. The algorithm and fitness function form a symbiotic relationship where the algorithm tries a solution, finds out whether it meets our goals, then uses its score in conjunction with a set of population manipulation mechanisms to generate new solutions and iterate on the best solutions.</a:t>
            </a:r>
            <a:endParaRPr/>
          </a:p>
        </p:txBody>
      </p:sp>
      <p:sp>
        <p:nvSpPr>
          <p:cNvPr id="343" name="Google Shape;343;g2088884727d_0_2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088884727d_0_2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088884727d_0_2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There are two main families of metaheuristics, local searches - which tend to focus on a single solution at a time and make small adjustments. global searches focus on multiple solutions and tend to make larger changes to them.</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The core strategies used by many of these are based on (3). In any case, the choice of metaheuristic is a (4). Some are very fast, but vulnerable to getting trapped when a bad guess is made. Some are better for certain problems. Some are very complex and will give you a better solution, but require a substantial time investment. There are a number of trade-offs to consider. We will present two here - a simple hill climber, then a more complex genetic algorithm - which is slower, but potentially produces more robust solutions.</a:t>
            </a:r>
            <a:endParaRPr/>
          </a:p>
        </p:txBody>
      </p:sp>
      <p:sp>
        <p:nvSpPr>
          <p:cNvPr id="358" name="Google Shape;358;g2088884727d_0_2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088884727d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However, we live in the age of automation - of AI, of big data and deep learning, and all of that. Can’t we do something about this? This cost, the tremendous amount of manual, fallable human effort going into testing, could be relieved by automating part, at least, of the creation process. Over the past several decades, there have been a number of approaches that can do just that, with the majority of traditional approches focused on generating test input. The algorithm can create test cases with input for us, and then we just need to add test oracles. </a:t>
            </a:r>
            <a:r>
              <a:rPr lang="sv-SE" sz="1100">
                <a:latin typeface="Arial"/>
                <a:ea typeface="Arial"/>
                <a:cs typeface="Arial"/>
                <a:sym typeface="Arial"/>
              </a:rPr>
              <a:t>Or, in many cases, we just want to see crashes or exceptions - then we don’t need human help at all - fuzzers, for instance, can very effectively find crashes, overflows, and other security vulnerabilities without human intervention. Now, especially with LLMs and other machine learning appraoaches, we are also starting to see the ability to generate test oracles too, though sometimes those oracles are irrelevant, trivial, or incorrect - so there is still progress to be made there. </a:t>
            </a:r>
            <a:endParaRPr sz="1100">
              <a:solidFill>
                <a:srgbClr val="000000"/>
              </a:solidFill>
              <a:latin typeface="Arial"/>
              <a:ea typeface="Arial"/>
              <a:cs typeface="Arial"/>
              <a:sym typeface="Arial"/>
            </a:endParaRPr>
          </a:p>
        </p:txBody>
      </p:sp>
      <p:sp>
        <p:nvSpPr>
          <p:cNvPr id="88" name="Google Shape;88;g2088884727d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088884727d_0_2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088884727d_0_2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sz="1100">
                <a:solidFill>
                  <a:srgbClr val="000000"/>
                </a:solidFill>
                <a:latin typeface="Arial"/>
                <a:ea typeface="Arial"/>
                <a:cs typeface="Arial"/>
                <a:sym typeface="Arial"/>
              </a:rPr>
              <a:t>We place an end point on the search using our search budget. This can come in two forms. Either the number of attempts made. Or the total time allocated to the search, in minutes, seconds. We will allow two minutes to come up with something. Without an exhaustive search, we can make no guarantees about finding the best possible solution. We can’t ensure the goal is met, we can’t ensure it can be met, and we can’t promise the most optimal solution. What we try to do is choose a metaheuristic that delivers the best solution possible before we run out of time or guesses. </a:t>
            </a:r>
            <a:endParaRPr/>
          </a:p>
        </p:txBody>
      </p:sp>
      <p:sp>
        <p:nvSpPr>
          <p:cNvPr id="373" name="Google Shape;373;g2088884727d_0_2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088884727d_0_2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088884727d_0_2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Local searches tend to be pretty simple (1). In local search, this is generally one solution at a time, while in globalb searches, we often evolve a population of solutions in parallel. Then, (2). The neighbors are any test cases that could be generated by making a small incremental change to the current solution. The idea is that, if you’re pretty good already, you might improve by making a tiny, tiny change. If you do, try to improve again, and keep going until you can’t get any better. Local searches tend to be very easy to implement and are very fast to execute as long as you picked a good starting point. That’s the big issue, though. If you didn’t make a good initial guess, you can get stuck in a particular region of the solution space, unable to find a good solution. The basic thing that you can do to help with this is to add restarts when you get stuck. </a:t>
            </a:r>
            <a:endParaRPr/>
          </a:p>
        </p:txBody>
      </p:sp>
      <p:sp>
        <p:nvSpPr>
          <p:cNvPr id="381" name="Google Shape;381;g2088884727d_0_2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088884727d_0_2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088884727d_0_2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The basic form of local search is called hill climbing. A Hill Climber is a classic metaheuristic that embodies the “guess-and-check” process we discussed earlier. The algorithm makes an initial guess purely at random, then attempts to improve that guess by making small, iterative changes to it. While we still have search budget remaining, we attempt to improve this solution over a series of generations of evolution. Each generation, we get a set number of attempts to improve the solution. We impose a mutation to the current solution - a small change. If that change results in a better score, we adopt the mutated solution as our new solution and continue to the next generation - keeping track all along iof the best solution we have ever seen. If we run our of tries, we restart with a new completely random solution.  We can think of the landscape of possible solutions as a topographical map, where better fitness scores represent higher levels of elevation in the landscape. This algorithm is called a “Hill Climber” because it attempts to scale that landscape, finding the tallest peak that it can in its local neighborhood. At times, we reach a point where we can’t improve the fitness any further. We refer to these situations at local optima. If we reach a local optima, we need to move to a new “neighborhood” in order to find taller peaks to ascend. At the end, you return the best solution you saw during that run. </a:t>
            </a:r>
            <a:endParaRPr/>
          </a:p>
        </p:txBody>
      </p:sp>
      <p:sp>
        <p:nvSpPr>
          <p:cNvPr id="389" name="Google Shape;389;g2088884727d_0_2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088884727d_0_2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088884727d_0_2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Each generation, we attempt to improve the current solution through the process of mutation. During mutation, we introduce one small change to the current solution from the set on this slide. (go over each).</a:t>
            </a:r>
            <a:endParaRPr/>
          </a:p>
        </p:txBody>
      </p:sp>
      <p:sp>
        <p:nvSpPr>
          <p:cNvPr id="398" name="Google Shape;398;g2088884727d_0_2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088884727d_0_3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088884727d_0_3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 control this process, we use two user-controllable parameters. • Maximum Number of Tries: A limit on the number of mutations we are willing to try before restarting. By default, this is set to 200. • Maximum Number of Restarts: A limit of restarts we are willing to try before giving up on the search. Be default, this is set to 5. The core process employed by the Hill Climber is simple, but effective. Hill Climbers also tend to be faster than many other metaheuristics. This makes them a popular starting point for search-based automation. Their primary weakness is that reliance on making a good initial guess. A bad initial guess could result in time wasted exploring a relatively “flat” neighborhood in that search landscape. Restarts are essential to overcoming that limitation</a:t>
            </a:r>
            <a:endParaRPr/>
          </a:p>
        </p:txBody>
      </p:sp>
      <p:sp>
        <p:nvSpPr>
          <p:cNvPr id="407" name="Google Shape;407;g2088884727d_0_3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088884727d_0_2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088884727d_0_2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10 minute break</a:t>
            </a:r>
            <a:endParaRPr/>
          </a:p>
        </p:txBody>
      </p:sp>
      <p:sp>
        <p:nvSpPr>
          <p:cNvPr id="415" name="Google Shape;415;g2088884727d_0_2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088884727d_0_3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088884727d_0_3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Global searches are pretty similar conceptually, but with a couple of differences. You still form solutions, score them, then improve them. The first key difference, though, is that global searches evolve populations of solutions in parallel instead of single solutions. Then, all of the global searches have a strategy in place to sample from the whole search space instead of strictly sitting in the local neighborhood of any one solution. They don’t just impose mutations, but may have other mechanisms for promoting and combining different solutions. They tend to be inspired by some natural process. The most famous, genetic algorithms, are based on how species evolve over time, with mechansims modeling mutation and breeding and how those influence the gene pool. Particle swarm optimization looks at how swarms of insects explore a space. Ant colony optimization is based on how ants forage for food and lead other ants to food that they have discovered so it can be brought back to a hive. In general, global searches tend to (last). Let’s go over the most famous of these, and most common, the genetic algorithm.</a:t>
            </a:r>
            <a:endParaRPr/>
          </a:p>
        </p:txBody>
      </p:sp>
      <p:sp>
        <p:nvSpPr>
          <p:cNvPr id="422" name="Google Shape;422;g2088884727d_0_3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088884727d_0_3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088884727d_0_3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Genetic Algorithms model the evolution of a population over time. In a population, certain individuals may be “fitter” than others, possessing traits that lead them to thrive—traits that we would like to see passed forward to the next</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generation through reproduction with other fit individuals. Over time, random mutations introduced into the population may also introduce advantages that are also passed forward to the next generation. Over time, through mutation and</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reproduction, the overall population will grow stronger and stronger. As a metaheuristic, a Genetic Algorithm is build on a core generation-based loop like the Hill Climber. However, there are two primary differences: As noted, Rather than evolving a single solution, we simultaneously manage a population of different solutions. Second, In addition to using mutation to improve solutions, a Genetic Algorithm also makes use of a selection process to identify the best individuals in a population, and a crossover process that produces new solutions merging the test cases (“genes”) of parent solutions (“chromsomes”).</a:t>
            </a:r>
            <a:endParaRPr/>
          </a:p>
        </p:txBody>
      </p:sp>
      <p:sp>
        <p:nvSpPr>
          <p:cNvPr id="431" name="Google Shape;431;g2088884727d_0_3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088884727d_0_3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088884727d_0_3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core algorithm is outlined here. We start by creating an initial population, where each member of the population is a randomly-generated test suite. We then begin the first generation</a:t>
            </a:r>
            <a:endParaRPr/>
          </a:p>
          <a:p>
            <a:pPr indent="0" lvl="0" marL="0" rtl="0" algn="l">
              <a:spcBef>
                <a:spcPts val="0"/>
              </a:spcBef>
              <a:spcAft>
                <a:spcPts val="0"/>
              </a:spcAft>
              <a:buNone/>
            </a:pPr>
            <a:r>
              <a:rPr lang="sv-SE"/>
              <a:t>of evolution.Each generation, we form a new population by applying a series of actions intended to promote the best “genes” forward. We form the new population by creating two new solutions at a time. First, we attempt to identify two of the best solutions in a population, a process called selection. These two solutions may be carried forward as-is. However, at certain probabilities, we may make further modifications to the chosen solutions. The first of these is crossover—a transformation that models reproduction where we combine individual genes (test cases) of the two solutions. We may introduce further mutations to zero, one, or both of the solutions. At a certain probability, we will introduce a single mutation to each solution. We do this independently for both. The mutation process is the same as in the Hill Climber, where we can add, delete, or modify an individual action or add or delete a full test case. Finally, we add both of the solutions to the new population. If either solution is better than the best seen to date, we save it to be returned at the end of the process. Once the new population is complete, we continue to the next generation. There may be a finite amount of improvement that we can see in a population before it becomes stagnant. If the population cannot be improved further, we may wish to terminate early and not waste computational effort. To enable this, we count the number of generations where no improvement has been seen, and terminate if it passes a user-set exhaustion threshold. If we identify a new “best” solution, we reset this counter .</a:t>
            </a:r>
            <a:endParaRPr/>
          </a:p>
        </p:txBody>
      </p:sp>
      <p:sp>
        <p:nvSpPr>
          <p:cNvPr id="440" name="Google Shape;440;g2088884727d_0_3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088884727d_0_3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088884727d_0_3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If the population is large, identifying the best members can be an expensive process. To reduce this cost, each time we select two solutions from the current population, we perform a selection procedure on a randomly-chosen subset of the population). The fitness of the members of the chosen subset is compared in a process called “tournament”, and a winner is selected. The winner may not be the best member of the full population, but will be at least somewhat effective, and will be identified at a lower cost than comparing all population members. We also store the score with each population member, so we don’t need to recalculate it if it is selected again. </a:t>
            </a:r>
            <a:endParaRPr/>
          </a:p>
        </p:txBody>
      </p:sp>
      <p:sp>
        <p:nvSpPr>
          <p:cNvPr id="448" name="Google Shape;448;g2088884727d_0_3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3c3228ab31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3c3228ab31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Today, we’re going to discuss two particularly important forms of automated test generation. These are brought to us by our old friends, the rationalists and the empiricists. As you may recall, the rationalists tend to argue for static approaches based on analysis of the source code, while the empiricicsts argue for dynamic approaches based on executing the system. We will first talk about the empiricist side, focused on a technique called search-based test generation. This is an approach where tests are created, executed, then evolved based on feedback from that execution. We will spend the most time here because this is something you could code up yourself and adapt to whatever problem </a:t>
            </a:r>
            <a:r>
              <a:rPr lang="sv-SE"/>
              <a:t>you want to solve or whatever task you want to automate - it is a very flexible approach to automating many development tasks. We will then turn to the rationalist- the static - side and discuss large language models, which can generate tests based on the textual information presented about the system-under-test.</a:t>
            </a:r>
            <a:endParaRPr/>
          </a:p>
          <a:p>
            <a:pPr indent="0" lvl="0" marL="0" rtl="0" algn="l">
              <a:spcBef>
                <a:spcPts val="0"/>
              </a:spcBef>
              <a:spcAft>
                <a:spcPts val="0"/>
              </a:spcAft>
              <a:buNone/>
            </a:pPr>
            <a:r>
              <a:t/>
            </a:r>
            <a:endParaRPr/>
          </a:p>
        </p:txBody>
      </p:sp>
      <p:sp>
        <p:nvSpPr>
          <p:cNvPr id="101" name="Google Shape;101;g33c3228ab31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088884727d_0_3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088884727d_0_3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In crossover, we combine individual genes (test cases) of the two selected solutions using the following process: (go over image) If the parents do not contain the same number of test cases, then the remaining cases can be randomly distributed between the children.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57" name="Google Shape;457;g2088884727d_0_3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088884727d_0_4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088884727d_0_4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following parameters of the genetic algorithm can be adjusted: • Population Size: The size of the population of solutions. By default, we set this to 20. This size must be a even</a:t>
            </a:r>
            <a:endParaRPr/>
          </a:p>
          <a:p>
            <a:pPr indent="0" lvl="0" marL="0" rtl="0" algn="l">
              <a:spcBef>
                <a:spcPts val="0"/>
              </a:spcBef>
              <a:spcAft>
                <a:spcPts val="0"/>
              </a:spcAft>
              <a:buNone/>
            </a:pPr>
            <a:r>
              <a:rPr lang="sv-SE"/>
              <a:t>number in the example implementation. • Tournament Size: The size of the random population subset compared to identify the fittest population members. By default, this is set to 6. • Crossover Probability: The probability that we apply crossover to generate child solutions. By default, 0.7. • Mutation Probability: The probability that we apply mutation to manipulate a solution. By default, 0.7. • Exhaustion Threshold: The number of generations of stagnation allowed before the search is terminated early. By default, we have set this to 30 generations. These parameters can have a noticeable effect on the quality of the solutions located. Getting the best solutions quickly may require some experimentation. However, even at default values, this can be a highly effective method of generating test suites</a:t>
            </a:r>
            <a:endParaRPr/>
          </a:p>
        </p:txBody>
      </p:sp>
      <p:sp>
        <p:nvSpPr>
          <p:cNvPr id="466" name="Google Shape;466;g2088884727d_0_4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088884727d_0_4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088884727d_0_4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Now that we have all of the required components in place, we can generate test suites and examine the results. To illustrate what these results look like, we will generated test suites for the BMI Calc example using the Genetic Algorithm for 1000 generations. During these executions, we disabled the exhaustion threshold to see what would happen if the algorithm was given the full search budget to work. illustrates the results of executing the Genetic Algorithm. We can see the change in fitness over time, as well as the change in the number of test cases in the suite and the average number of actions in test cases. Note that fitness is penalised by the bloat penalty, so the actual statement coverage is higher than the final fitness value. The fitness starts around 63, but quickly climbs until around generation 100, when it hits approximately 86. At generation 717, it hits a fitness value of 92.79, where it remains until near the very end of the execution. At generation 995, a small improvement is found that leads to the coverage of additional code and a fitness increase to 93.67. The test suite size starts at 13 tests, then sheds excess tests for a quick gain in fitness. However, after that, the number of tests rises slowly as coverage increases. For much of the search, the test suite remains around 20 test cases, then 21. At the end, the final suite has 22 test cases. At times, redundant test cases are removed, but instead, we often see redundancy removed through the deletion of actions within individual test cases. The initial test cases are often quite long, with many redundant function calls. Initially, tests have an average of 11 actions. Initially, the number of actions oscillates quite a bit between an average of 8-10 actions. However, over time, the redundant actions are trimmed from test cases. After generation 200, test cases have an average of only three actions until generation 995, when the new test case increases the average length to four actions. We see that the tendency is to produce a large number of very small test cases. This is good, as short test cases are often easier to understand and make it easier to debug the code to find faults.</a:t>
            </a:r>
            <a:endParaRPr/>
          </a:p>
        </p:txBody>
      </p:sp>
      <p:sp>
        <p:nvSpPr>
          <p:cNvPr id="474" name="Google Shape;474;g2088884727d_0_4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088884727d_0_4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088884727d_0_4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can look at a few of the 22ish tests generated here. Some test cases look like test_0() and test_11() in the example—a constructor call, followed by a BMI classification. Others will adjust the variable assignments, then make calls. For example, test_5() covers several paths in the code by making assignments, then getting classifications, multiple times. test_7() is an example of one where only a constructor call was needed, as the value supplied—a negative weight, in this case—was sufficient</a:t>
            </a:r>
            <a:endParaRPr/>
          </a:p>
          <a:p>
            <a:pPr indent="0" lvl="0" marL="0" rtl="0" algn="l">
              <a:spcBef>
                <a:spcPts val="0"/>
              </a:spcBef>
              <a:spcAft>
                <a:spcPts val="0"/>
              </a:spcAft>
              <a:buNone/>
            </a:pPr>
            <a:r>
              <a:rPr lang="sv-SE"/>
              <a:t>to trigger an exception. There is still some room for improvement in these test cases. For example, test_2() and test_17() both contain redundant calls to a classification method. It is likely that a longer search budget would remove these calls. It would be simple to simply remove all cases where a method is called twice in a row with the same arguments from the suite. However, in other cases, those calls may have different results (e.g., if class state was modified by the calls), and you would want to leave them in place.</a:t>
            </a:r>
            <a:endParaRPr/>
          </a:p>
        </p:txBody>
      </p:sp>
      <p:sp>
        <p:nvSpPr>
          <p:cNvPr id="483" name="Google Shape;483;g2088884727d_0_4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088884727d_0_4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088884727d_0_4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(title)These test cases lack assertion statements, which are needed to check the correctness of the program behavior. If you’re just looking for crashes or exceptions, you’re done! run them, see if something breaks. You see if something crashes, if there is a memory leak, if there is a buffer overflow, and if any of those happen, there is a problem. Now, sometime you still need something more complicated, something to judge correctness if the test passes. In those cases, you need to add assertions still. Good advice here is not to develop assertions that check for exact values. Instead, if you develop assertions as universal properties (not specific output expected), can apply those to all tests. So, rather than an assertion that says that the outcome if 4 if the input is 2, instead, an assertion that the outcome will be a positive, even number.  Something that can be applied either universally or across a wide range of test input. </a:t>
            </a:r>
            <a:endParaRPr/>
          </a:p>
        </p:txBody>
      </p:sp>
      <p:sp>
        <p:nvSpPr>
          <p:cNvPr id="492" name="Google Shape;492;g2088884727d_0_4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088884727d_0_4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088884727d_0_4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7" name="Google Shape;507;g2088884727d_0_4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088884727d_0_4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2088884727d_0_4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5" name="Google Shape;515;g2088884727d_0_4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33c3228ab31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33c3228ab31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3" name="Google Shape;523;g33c3228ab31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33c3228ab31_0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33c3228ab31_0_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 large language model is a</a:t>
            </a:r>
            <a:r>
              <a:rPr lang="sv-SE"/>
              <a:t> machine learning model that produces new text content in response to instructions delivered in the form of a prompt. Models are trained to infer the semantic meaning of a prompt, and use that meaning to produce an appropriate response. Current  models generally are implemented using a transformer-based architecture, which is based on attention mechanisms designed to imitate the cognitive attention (i.e., the ability to focus on select stimuli) seen in humans. LLMs are suited for language analysis and transformation tasks such as translation, summarization, and decision support due to their ability to infer semantic meaning from textual input, based on how words are generally used together in the text in the training set. LLMs generate output by iteratively predicting the next token or word in the generated sequence. Because of their ability to understand and output both natural language and code, LLMs are well-suited for software development tasks including test generation, automated program repair, and code review.</a:t>
            </a:r>
            <a:endParaRPr/>
          </a:p>
        </p:txBody>
      </p:sp>
      <p:sp>
        <p:nvSpPr>
          <p:cNvPr id="530" name="Google Shape;530;g33c3228ab31_0_8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33c3228ab31_0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33c3228ab31_0_1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How this works is based on a statistical model of how certain words are used together. The input to the model is transformed from raw text into a numerical representation, generally a vector or a network structure. This is done using an encoder. The model then processes this encoded structure, and iteratively predicts the appropriate response, what is statistically likely to be the next token to follow the input or the previous token. A token is generally a word. It will do this until the next likely token is the end of the response, or up to a certain length. Once the response is calculated, it will be transformed back into text, using a decoder, and returned to the user. For example, consider the sentence, “The server brought me the bill.” versus “We sent an HTTP request to the server”. Both of those sentences are kind of similar, both have the word server, but the word is *likely* being used in different ways. In the first case, the server is likely in a restaurant and brining you the bill for the meal. In the second, we are talking about a computer sitting in a remote data center. The next sentence will be very different in those cases. The LLM, based on its training data, will infer that context from the surrounding words and past examples from its training data. In the first case, “brought” implies a physical presence, a “bill” is common in a restaurant. In the second, “HTTP request” might imply a REST API call, distinguishing it from the restaurant example. Of course, if we left the HTTP part out, there would be less context to work with, which might lower the confidence in the calculated response and introduce more risk of the wrong answer. When choosing a model to work with, some models only perform the calculation and decoding, and you must choose a </a:t>
            </a:r>
            <a:r>
              <a:rPr lang="sv-SE"/>
              <a:t>separate</a:t>
            </a:r>
            <a:r>
              <a:rPr lang="sv-SE"/>
              <a:t> encoder model to do the initial transformation. However, most newer LLMs, like GPT4, DeepSeek, or Llama, are combined encoder-decoder models </a:t>
            </a:r>
            <a:r>
              <a:rPr lang="sv-SE"/>
              <a:t>that perform the full task.</a:t>
            </a:r>
            <a:endParaRPr/>
          </a:p>
        </p:txBody>
      </p:sp>
      <p:sp>
        <p:nvSpPr>
          <p:cNvPr id="546" name="Google Shape;546;g33c3228ab31_0_1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088884727d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088884727d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g2088884727d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33c3228ab31_0_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33c3228ab31_0_1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important thing to keep in mind when working with LLMs is that they look a bit magical. They look like they are thinking, like they are intelligent. They aren’t. Keep that in mind. These are fancy parrots - a complex </a:t>
            </a:r>
            <a:r>
              <a:rPr lang="sv-SE"/>
              <a:t>form</a:t>
            </a:r>
            <a:r>
              <a:rPr lang="sv-SE"/>
              <a:t> of autocomplete. They are just predicting the highest probability </a:t>
            </a:r>
            <a:r>
              <a:rPr lang="sv-SE"/>
              <a:t>response, based on information seen in the past. They cannot do anything purely on their own. To get good results from an LLM, there are two important aspects to consider. The first and most important is how you prompt them. The information presented in the prompt is what will determine the result. So, we will talk thorough techniques for the design of prompts, “prompt engineering”. How is the prompt written, what information is included. The second consideration is your selection of a model to use. This includes the type of model, its past performance on similar problems, whether you use a closed or open source model, and whether you execute the model locally or pay a provider for access.</a:t>
            </a:r>
            <a:endParaRPr/>
          </a:p>
        </p:txBody>
      </p:sp>
      <p:sp>
        <p:nvSpPr>
          <p:cNvPr id="564" name="Google Shape;564;g33c3228ab31_0_1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33c3228ab31_0_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33c3228ab31_0_1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Try each prompt in copilot, go over results</a:t>
            </a:r>
            <a:endParaRPr/>
          </a:p>
          <a:p>
            <a:pPr indent="0" lvl="0" marL="0" rtl="0" algn="l">
              <a:spcBef>
                <a:spcPts val="0"/>
              </a:spcBef>
              <a:spcAft>
                <a:spcPts val="0"/>
              </a:spcAft>
              <a:buNone/>
            </a:pPr>
            <a:r>
              <a:rPr lang="sv-SE"/>
              <a:t>(1-2) Makes up an implementation, unlikely to match exactly what we’re going to test. Still has seen enough past examples to come up with some interesting test cases, but will need to work to adapt it.</a:t>
            </a:r>
            <a:endParaRPr/>
          </a:p>
          <a:p>
            <a:pPr indent="0" lvl="0" marL="0" rtl="0" algn="l">
              <a:spcBef>
                <a:spcPts val="0"/>
              </a:spcBef>
              <a:spcAft>
                <a:spcPts val="0"/>
              </a:spcAft>
              <a:buNone/>
            </a:pPr>
            <a:r>
              <a:rPr lang="sv-SE"/>
              <a:t>(3) Makes up implementation, but the method signature and general idea is ok. In our actual class, we have the checks for 0 height and 0 weight elsewhere. Interestingly, it only checks for 0 height here because of the potential division by zero, but not 0 weight which should be impossible, but won’t give a runtime error. The tests are exactly the same, but the format is better for our code. </a:t>
            </a:r>
            <a:endParaRPr/>
          </a:p>
          <a:p>
            <a:pPr indent="0" lvl="0" marL="0" rtl="0" algn="l">
              <a:spcBef>
                <a:spcPts val="0"/>
              </a:spcBef>
              <a:spcAft>
                <a:spcPts val="0"/>
              </a:spcAft>
              <a:buNone/>
            </a:pPr>
            <a:r>
              <a:rPr lang="sv-SE"/>
              <a:t>(4) In this case, same test cases, but better for our actual code. Still missing some information on how we handle the 0 and negative values for height and weight. So, let’s do one more where we give it more to work with. </a:t>
            </a:r>
            <a:endParaRPr/>
          </a:p>
        </p:txBody>
      </p:sp>
      <p:sp>
        <p:nvSpPr>
          <p:cNvPr id="572" name="Google Shape;572;g33c3228ab31_0_1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33c3228ab31_0_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33c3228ab31_0_1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(2) Now, you can see that it adds some test cases, but it still clearly missing enough detail on how the code works. It doesn’t really get the classification logic. So, to get useful tests, we still need more information.</a:t>
            </a:r>
            <a:endParaRPr/>
          </a:p>
          <a:p>
            <a:pPr indent="0" lvl="0" marL="0" rtl="0" algn="l">
              <a:spcBef>
                <a:spcPts val="0"/>
              </a:spcBef>
              <a:spcAft>
                <a:spcPts val="0"/>
              </a:spcAft>
              <a:buNone/>
            </a:pPr>
            <a:r>
              <a:rPr lang="sv-SE"/>
              <a:t>Now, you can also expand on this further by providing code for some or all of the methods. Keep in mind, there is a limit to the prompt length, so you can’t always provide the full code, but you can provide some or potentially all of the methods. So, one more, where we provide the full classification code. (4) These are much better than the previous prompts. However, you can still see that these don’t give you a lot of coverage of the code. These do have assertions, which is nice compared to the search-based approach, but the search-based approach had more coverage of the code in not many more test cases (15 vs 20). We can ask for more tests, and we can ask for tests on specific aspects, but we need to think to ask for them. That’s not bad, but something to keep in mind is that this is an iterative process. Maybe not one pass and done.</a:t>
            </a:r>
            <a:endParaRPr/>
          </a:p>
        </p:txBody>
      </p:sp>
      <p:sp>
        <p:nvSpPr>
          <p:cNvPr id="580" name="Google Shape;580;g33c3228ab31_0_1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33c3228ab31_0_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33c3228ab31_0_1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go over</a:t>
            </a:r>
            <a:endParaRPr/>
          </a:p>
        </p:txBody>
      </p:sp>
      <p:sp>
        <p:nvSpPr>
          <p:cNvPr id="588" name="Google Shape;588;g33c3228ab31_0_1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33c3228ab31_0_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33c3228ab31_0_1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Here is what that might look like. In the BMI case, it doesn’t really help us much - it just expands the classification tests but copies the examples. However, it other cases, it can help produce better tests or tests more likely to compile.</a:t>
            </a:r>
            <a:endParaRPr/>
          </a:p>
        </p:txBody>
      </p:sp>
      <p:sp>
        <p:nvSpPr>
          <p:cNvPr id="596" name="Google Shape;596;g33c3228ab31_0_1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33c3228ab31_0_1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33c3228ab31_0_1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second core consideration is how to choose an LLM for a task. The first aspect to consider is the type of model. There are usually variants of different LLMs tuned towards certain types of tasks. The two main ones to be aware of are instruct models and chat models. Instruct models (2), while chat (3). For test generation, you generally want to use an instruct model, unless you have a use case where the tester is engaged in a back and forth conversation with the LLM about the test cases. Then, you may want a chat model. The second aspect is the size of the model. Many models have variants of different sizes, measured in the number of parameters. More is generally better. High parameter models offer a better basic level of performance on many tasks, though there may be diminishing returns. However, the trade off is the computational cost. Larger models are much more expensive. If you are running models locally, you need very powerful hardware -especially GPU resources - to execute larger models. Even if you are executing models remotely, e.g., using Microsoft or OpenAI’s cloud platforms, the larger models cost more </a:t>
            </a:r>
            <a:r>
              <a:rPr lang="sv-SE"/>
              <a:t>money because of the computational cost.</a:t>
            </a:r>
            <a:endParaRPr/>
          </a:p>
        </p:txBody>
      </p:sp>
      <p:sp>
        <p:nvSpPr>
          <p:cNvPr id="604" name="Google Shape;604;g33c3228ab31_0_1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33c3228ab31_0_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33c3228ab31_0_1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(go over). Using open </a:t>
            </a:r>
            <a:r>
              <a:rPr lang="sv-SE"/>
              <a:t>source</a:t>
            </a:r>
            <a:r>
              <a:rPr lang="sv-SE"/>
              <a:t> and open weight models can offer more unstandability of the results, better ability to analyze where a result came from. It can resolve concerns over copyright - you can more easily see if you are copying code that belongs to someone else without permission. Gives greater repeatability in the results - you know what specific version of a model you are using. If </a:t>
            </a:r>
            <a:r>
              <a:rPr lang="sv-SE"/>
              <a:t>you</a:t>
            </a:r>
            <a:r>
              <a:rPr lang="sv-SE"/>
              <a:t> use a OpenAI model, they can change it </a:t>
            </a:r>
            <a:r>
              <a:rPr lang="sv-SE"/>
              <a:t>behind the scenes without telling you, which means hat you might get very different results in the future without any explanation of why. The trade off tends to be in performance. The closed source models may be better because there is a commercial interest, just without any visibility.</a:t>
            </a:r>
            <a:endParaRPr/>
          </a:p>
        </p:txBody>
      </p:sp>
      <p:sp>
        <p:nvSpPr>
          <p:cNvPr id="612" name="Google Shape;612;g33c3228ab31_0_1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33c3228ab31_0_1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33c3228ab31_0_1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(1-2) If considering a model deployed by an external company, the cost of a license and limitations on the number of API calls must be considered [73]. In addition, there may be significant data privacy concerns, related to sending proprietary or customer-related data to a third party [114]. If an organization can afford the computational costs of an internal deployment, then that is generally a better option. Internal deployment avoids privacy concerns [114], and offer greater control over the deployment. For example, the organization can tune such models, can change their parameter settings, and can choose when and how to deploy updated models—these aspects are not always controllable when the models are controlled by an external firm [114].</a:t>
            </a:r>
            <a:endParaRPr/>
          </a:p>
        </p:txBody>
      </p:sp>
      <p:sp>
        <p:nvSpPr>
          <p:cNvPr id="620" name="Google Shape;620;g33c3228ab31_0_1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33c3228ab31_0_2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33c3228ab31_0_2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We’ve now presented these two approaches, search-based generation and LLM-based generation. Let’s compare them a little and talk about the advantages and disadvantages of each</a:t>
            </a:r>
            <a:endParaRPr/>
          </a:p>
        </p:txBody>
      </p:sp>
      <p:sp>
        <p:nvSpPr>
          <p:cNvPr id="628" name="Google Shape;628;g33c3228ab31_0_2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33c3228ab31_0_1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33c3228ab31_0_1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5" name="Google Shape;635;g33c3228ab31_0_1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3c3228ab3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3c3228ab31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g33c3228ab31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33c3228ab31_0_2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33c3228ab31_0_2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3" name="Google Shape;643;g33c3228ab31_0_2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33c3228ab31_0_2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33c3228ab31_0_2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almost exactly the opposite</a:t>
            </a:r>
            <a:endParaRPr/>
          </a:p>
        </p:txBody>
      </p:sp>
      <p:sp>
        <p:nvSpPr>
          <p:cNvPr id="651" name="Google Shape;651;g33c3228ab31_0_2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33c3228ab31_0_2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33c3228ab31_0_2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almost exactly the opposite. LLMs do not actually run the code. So… </a:t>
            </a:r>
            <a:endParaRPr/>
          </a:p>
        </p:txBody>
      </p:sp>
      <p:sp>
        <p:nvSpPr>
          <p:cNvPr id="659" name="Google Shape;659;g33c3228ab31_0_2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33c3228ab31_0_1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33c3228ab31_0_1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 both approaches have their </a:t>
            </a:r>
            <a:r>
              <a:rPr lang="sv-SE"/>
              <a:t>strengths</a:t>
            </a:r>
            <a:r>
              <a:rPr lang="sv-SE"/>
              <a:t> and weaknesses, and in fact, complement each other to a great extent. One could apply both to a project, and in the near future, I imagine you will see more combined </a:t>
            </a:r>
            <a:r>
              <a:rPr lang="sv-SE"/>
              <a:t>approaches</a:t>
            </a:r>
            <a:r>
              <a:rPr lang="sv-SE"/>
              <a:t> that unify these - researchers are starting to experiment with such combinations. To wrap up (go oveR)</a:t>
            </a:r>
            <a:endParaRPr/>
          </a:p>
        </p:txBody>
      </p:sp>
      <p:sp>
        <p:nvSpPr>
          <p:cNvPr id="667" name="Google Shape;667;g33c3228ab31_0_19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9b19ff9e5a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9b19ff9e5a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1" name="Google Shape;68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088884727d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088884727d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Before we get into the full techniques, let’s start simple, and the simplest form of test generation is purely random generation, which is where we (1) If we’re unit testing, choose a class in the system. Generate a series of method calls to that class. Random number of calls, range 1-(max test case size). Methods to call chosen randomly from list of methods. Method parameters generated randomly. Random integer, random string, etc. Run those tests, see if they meet your goals. If system-level tests, we’re looking at a similar strategy. Generate a series of calls to an API, CLI, or GUI up to a set max test size. Set the parameters of those randomly. Run them and see what happens. You get the point. Generate a set of test cases completely at random, try them. If it doesn’t meet whatever goal you have - say finding crashes -  try another solution. Keep trying until the goal is attained or budget expires. Pretty straightforward. Let’s take a closer look at what that might look like, since this is a major building block of where we will end up.</a:t>
            </a:r>
            <a:endParaRPr/>
          </a:p>
          <a:p>
            <a:pPr indent="0" lvl="0" marL="0" rtl="0" algn="l">
              <a:spcBef>
                <a:spcPts val="0"/>
              </a:spcBef>
              <a:spcAft>
                <a:spcPts val="0"/>
              </a:spcAft>
              <a:buNone/>
            </a:pPr>
            <a:r>
              <a:t/>
            </a:r>
            <a:endParaRPr/>
          </a:p>
        </p:txBody>
      </p:sp>
      <p:sp>
        <p:nvSpPr>
          <p:cNvPr id="128" name="Google Shape;128;g2088884727d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088884727d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088884727d_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can illustrate concepts related to automated test generation using a class that implements different variants of a body mass index (BMI) classification . BMI is a value obtained from a person’s weight and height to classify them as underweight, normal weight, overweight, or obese. There are two core parts to the BMI implementation: (i) the BMI value, and (ii) the BMI classification. The BMI value is calculated as weight/height^2 using height in meters (m) and weight in kilos (kg).  In turn, the BMI classification uses the BMI value to classify individuals based on different threshold values that vary based on the person’s age and gender. The BMI thresholds for children and teenagers vary across different age ranges (e.g., from 4 to 19 years old). As a result, the branching options quickly expand.The BMI classification is particularly interesting case for testing because, (i), it has numerous branching statements based on multiple input arguments (age, height, weight, etc.), and (ii), it requires testers to think of specific combinations of all arguments to yield BMI values able to cover all possible classifications. (point to table). the BMICalc class we are testing has three variables: age, height, and weight. Then, there are methods we can call to get the BMI value and then two methods for BMI classification - one for adults and one for children/teens. </a:t>
            </a:r>
            <a:endParaRPr/>
          </a:p>
        </p:txBody>
      </p:sp>
      <p:sp>
        <p:nvSpPr>
          <p:cNvPr id="137" name="Google Shape;137;g2088884727d_0_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088884727d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088884727d_0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Here are three unit tests we might write for this class, written in the Python pytest unit testing framework. The first is a test of the BMI value calculation. We set up the class with a height of 150 cm, weight of 41 kg, and an age of 18. We get the value, and we check that it is what we would expect, which is 18.2. In the second, we check the classification of an adult - a 21 year old with 160 cm height and 65 kg weight, we call the classification method for adults, and we assert that the resulting classification is overweight. The third is similar, for a 4 year old child who is 100 cm tall and 13 kg, who we expect to be underweight. </a:t>
            </a:r>
            <a:endParaRPr/>
          </a:p>
        </p:txBody>
      </p:sp>
      <p:sp>
        <p:nvSpPr>
          <p:cNvPr id="150" name="Google Shape;150;g2088884727d_0_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green">
  <p:cSld name="Title green">
    <p:spTree>
      <p:nvGrpSpPr>
        <p:cNvPr id="13" name="Shape 13"/>
        <p:cNvGrpSpPr/>
        <p:nvPr/>
      </p:nvGrpSpPr>
      <p:grpSpPr>
        <a:xfrm>
          <a:off x="0" y="0"/>
          <a:ext cx="0" cy="0"/>
          <a:chOff x="0" y="0"/>
          <a:chExt cx="0" cy="0"/>
        </a:xfrm>
      </p:grpSpPr>
      <p:sp>
        <p:nvSpPr>
          <p:cNvPr id="14" name="Google Shape;14;p2"/>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0000"/>
              </a:lnSpc>
              <a:spcBef>
                <a:spcPts val="750"/>
              </a:spcBef>
              <a:spcAft>
                <a:spcPts val="0"/>
              </a:spcAft>
              <a:buClr>
                <a:schemeClr val="lt1"/>
              </a:buClr>
              <a:buSzPts val="4000"/>
              <a:buFont typeface="Arial"/>
              <a:buNone/>
              <a:defRPr b="1" i="0" sz="40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5" name="Google Shape;15;p2"/>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ne column">
  <p:cSld name="List one column">
    <p:spTree>
      <p:nvGrpSpPr>
        <p:cNvPr id="20" name="Shape 20"/>
        <p:cNvGrpSpPr/>
        <p:nvPr/>
      </p:nvGrpSpPr>
      <p:grpSpPr>
        <a:xfrm>
          <a:off x="0" y="0"/>
          <a:ext cx="0" cy="0"/>
          <a:chOff x="0" y="0"/>
          <a:chExt cx="0" cy="0"/>
        </a:xfrm>
      </p:grpSpPr>
      <p:sp>
        <p:nvSpPr>
          <p:cNvPr id="21" name="Google Shape;21;p4"/>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22" name="Google Shape;22;p4"/>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3" name="Google Shape;23;p4"/>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4" name="Google Shape;24;p4"/>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25" name="Google Shape;25;p4"/>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4"/>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one column">
  <p:cSld name="Preamble, list one column">
    <p:spTree>
      <p:nvGrpSpPr>
        <p:cNvPr id="27" name="Shape 27"/>
        <p:cNvGrpSpPr/>
        <p:nvPr/>
      </p:nvGrpSpPr>
      <p:grpSpPr>
        <a:xfrm>
          <a:off x="0" y="0"/>
          <a:ext cx="0" cy="0"/>
          <a:chOff x="0" y="0"/>
          <a:chExt cx="0" cy="0"/>
        </a:xfrm>
      </p:grpSpPr>
      <p:sp>
        <p:nvSpPr>
          <p:cNvPr id="28" name="Google Shape;28;p5"/>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29" name="Google Shape;29;p5"/>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0" name="Google Shape;30;p5"/>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1" name="Google Shape;31;p5"/>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32" name="Google Shape;32;p5"/>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two columns">
  <p:cSld name="List two columns">
    <p:spTree>
      <p:nvGrpSpPr>
        <p:cNvPr id="34" name="Shape 34"/>
        <p:cNvGrpSpPr/>
        <p:nvPr/>
      </p:nvGrpSpPr>
      <p:grpSpPr>
        <a:xfrm>
          <a:off x="0" y="0"/>
          <a:ext cx="0" cy="0"/>
          <a:chOff x="0" y="0"/>
          <a:chExt cx="0" cy="0"/>
        </a:xfrm>
      </p:grpSpPr>
      <p:sp>
        <p:nvSpPr>
          <p:cNvPr id="35" name="Google Shape;35;p6"/>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36" name="Google Shape;36;p6"/>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6"/>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8" name="Google Shape;38;p6"/>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9" name="Google Shape;39;p6"/>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0" name="Google Shape;40;p6"/>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two columns">
  <p:cSld name="Preamble, list two columns">
    <p:spTree>
      <p:nvGrpSpPr>
        <p:cNvPr id="41" name="Shape 41"/>
        <p:cNvGrpSpPr/>
        <p:nvPr/>
      </p:nvGrpSpPr>
      <p:grpSpPr>
        <a:xfrm>
          <a:off x="0" y="0"/>
          <a:ext cx="0" cy="0"/>
          <a:chOff x="0" y="0"/>
          <a:chExt cx="0" cy="0"/>
        </a:xfrm>
      </p:grpSpPr>
      <p:sp>
        <p:nvSpPr>
          <p:cNvPr id="42" name="Google Shape;42;p7"/>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43" name="Google Shape;43;p7"/>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4" name="Google Shape;44;p7"/>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 name="Google Shape;45;p7"/>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6" name="Google Shape;46;p7"/>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7" name="Google Shape;47;p7"/>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block">
  <p:cSld name="Textblock">
    <p:spTree>
      <p:nvGrpSpPr>
        <p:cNvPr id="48" name="Shape 48"/>
        <p:cNvGrpSpPr/>
        <p:nvPr/>
      </p:nvGrpSpPr>
      <p:grpSpPr>
        <a:xfrm>
          <a:off x="0" y="0"/>
          <a:ext cx="0" cy="0"/>
          <a:chOff x="0" y="0"/>
          <a:chExt cx="0" cy="0"/>
        </a:xfrm>
      </p:grpSpPr>
      <p:sp>
        <p:nvSpPr>
          <p:cNvPr id="49" name="Google Shape;49;p8"/>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0" name="Google Shape;50;p8"/>
          <p:cNvSpPr txBox="1"/>
          <p:nvPr>
            <p:ph type="title"/>
          </p:nvPr>
        </p:nvSpPr>
        <p:spPr>
          <a:xfrm>
            <a:off x="468890" y="614003"/>
            <a:ext cx="8217910" cy="752021"/>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Google Shape;51;p8"/>
          <p:cNvSpPr txBox="1"/>
          <p:nvPr>
            <p:ph idx="1" type="body"/>
          </p:nvPr>
        </p:nvSpPr>
        <p:spPr>
          <a:xfrm>
            <a:off x="468890" y="1366024"/>
            <a:ext cx="8217910" cy="30932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 name="Google Shape;52;p8"/>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3" name="Google Shape;53;p8"/>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4" name="Google Shape;54;p8"/>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with image">
  <p:cSld name="List with image">
    <p:spTree>
      <p:nvGrpSpPr>
        <p:cNvPr id="55" name="Shape 55"/>
        <p:cNvGrpSpPr/>
        <p:nvPr/>
      </p:nvGrpSpPr>
      <p:grpSpPr>
        <a:xfrm>
          <a:off x="0" y="0"/>
          <a:ext cx="0" cy="0"/>
          <a:chOff x="0" y="0"/>
          <a:chExt cx="0" cy="0"/>
        </a:xfrm>
      </p:grpSpPr>
      <p:sp>
        <p:nvSpPr>
          <p:cNvPr id="56" name="Google Shape;56;p9"/>
          <p:cNvSpPr/>
          <p:nvPr>
            <p:ph idx="2" type="pic"/>
          </p:nvPr>
        </p:nvSpPr>
        <p:spPr>
          <a:xfrm>
            <a:off x="6553200" y="418169"/>
            <a:ext cx="2590800" cy="451210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 name="Google Shape;57;p9"/>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8" name="Google Shape;58;p9"/>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9" name="Google Shape;59;p9"/>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60" name="Google Shape;60;p9"/>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61" name="Google Shape;61;p9"/>
          <p:cNvSpPr txBox="1"/>
          <p:nvPr>
            <p:ph type="title"/>
          </p:nvPr>
        </p:nvSpPr>
        <p:spPr>
          <a:xfrm>
            <a:off x="468890" y="614004"/>
            <a:ext cx="5875349" cy="913714"/>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2" name="Google Shape;62;p9"/>
          <p:cNvSpPr txBox="1"/>
          <p:nvPr>
            <p:ph idx="1" type="body"/>
          </p:nvPr>
        </p:nvSpPr>
        <p:spPr>
          <a:xfrm>
            <a:off x="468890" y="1709378"/>
            <a:ext cx="5875349" cy="3154853"/>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0"/>
          <p:cNvSpPr/>
          <p:nvPr/>
        </p:nvSpPr>
        <p:spPr>
          <a:xfrm>
            <a:off x="0" y="0"/>
            <a:ext cx="9144000" cy="11496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65" name="Google Shape;65;p10"/>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66" name="Google Shape;66;p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7" name="Google Shape;67;p10"/>
          <p:cNvSpPr txBox="1"/>
          <p:nvPr>
            <p:ph idx="1" type="body"/>
          </p:nvPr>
        </p:nvSpPr>
        <p:spPr>
          <a:xfrm>
            <a:off x="457200" y="1200150"/>
            <a:ext cx="82296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8" name="Google Shape;68;p1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sta bilden">
  <p:cSld name="Sista bilden">
    <p:spTree>
      <p:nvGrpSpPr>
        <p:cNvPr id="71" name="Shape 7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4.png"/><Relationship Id="rId3" Type="http://schemas.openxmlformats.org/officeDocument/2006/relationships/slideLayout" Target="../slideLayouts/slideLayout2.xml"/><Relationship Id="rId4" Type="http://schemas.openxmlformats.org/officeDocument/2006/relationships/slideLayout" Target="../slideLayouts/slideLayout3.xml"/><Relationship Id="rId10" Type="http://schemas.openxmlformats.org/officeDocument/2006/relationships/theme" Target="../theme/theme2.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9.xml"/><Relationship Id="rId3"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1"/>
            <a:ext cx="9144000" cy="5143499"/>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1" name="Google Shape;11;p1"/>
          <p:cNvPicPr preferRelativeResize="0"/>
          <p:nvPr/>
        </p:nvPicPr>
        <p:blipFill rotWithShape="1">
          <a:blip r:embed="rId1">
            <a:alphaModFix/>
          </a:blip>
          <a:srcRect b="0" l="0" r="0" t="0"/>
          <a:stretch/>
        </p:blipFill>
        <p:spPr>
          <a:xfrm>
            <a:off x="103910" y="1801"/>
            <a:ext cx="9040090" cy="5141699"/>
          </a:xfrm>
          <a:prstGeom prst="rect">
            <a:avLst/>
          </a:prstGeom>
          <a:noFill/>
          <a:ln>
            <a:noFill/>
          </a:ln>
        </p:spPr>
      </p:pic>
      <p:pic>
        <p:nvPicPr>
          <p:cNvPr id="12" name="Google Shape;12;p1"/>
          <p:cNvPicPr preferRelativeResize="0"/>
          <p:nvPr/>
        </p:nvPicPr>
        <p:blipFill rotWithShape="1">
          <a:blip r:embed="rId2">
            <a:alphaModFix/>
          </a:blip>
          <a:srcRect b="0" l="0" r="0" t="0"/>
          <a:stretch/>
        </p:blipFill>
        <p:spPr>
          <a:xfrm>
            <a:off x="223592" y="286472"/>
            <a:ext cx="5924912" cy="9048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 name="Shape 16"/>
        <p:cNvGrpSpPr/>
        <p:nvPr/>
      </p:nvGrpSpPr>
      <p:grpSpPr>
        <a:xfrm>
          <a:off x="0" y="0"/>
          <a:ext cx="0" cy="0"/>
          <a:chOff x="0" y="0"/>
          <a:chExt cx="0" cy="0"/>
        </a:xfrm>
      </p:grpSpPr>
      <p:sp>
        <p:nvSpPr>
          <p:cNvPr id="17" name="Google Shape;17;p3"/>
          <p:cNvSpPr/>
          <p:nvPr/>
        </p:nvSpPr>
        <p:spPr>
          <a:xfrm>
            <a:off x="0" y="0"/>
            <a:ext cx="9144000" cy="42017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8" name="Google Shape;18;p3"/>
          <p:cNvPicPr preferRelativeResize="0"/>
          <p:nvPr/>
        </p:nvPicPr>
        <p:blipFill rotWithShape="1">
          <a:blip r:embed="rId1">
            <a:alphaModFix/>
          </a:blip>
          <a:srcRect b="0" l="0" r="0" t="0"/>
          <a:stretch/>
        </p:blipFill>
        <p:spPr>
          <a:xfrm>
            <a:off x="391885" y="-70325"/>
            <a:ext cx="3846286" cy="587433"/>
          </a:xfrm>
          <a:prstGeom prst="rect">
            <a:avLst/>
          </a:prstGeom>
          <a:noFill/>
          <a:ln>
            <a:noFill/>
          </a:ln>
        </p:spPr>
      </p:pic>
      <p:pic>
        <p:nvPicPr>
          <p:cNvPr id="19" name="Google Shape;19;p3"/>
          <p:cNvPicPr preferRelativeResize="0"/>
          <p:nvPr/>
        </p:nvPicPr>
        <p:blipFill rotWithShape="1">
          <a:blip r:embed="rId2">
            <a:alphaModFix/>
          </a:blip>
          <a:srcRect b="0" l="50635" r="0" t="0"/>
          <a:stretch/>
        </p:blipFill>
        <p:spPr>
          <a:xfrm>
            <a:off x="4630056" y="5297"/>
            <a:ext cx="4513943" cy="4095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1">
            <a:alphaModFix/>
          </a:blip>
          <a:srcRect b="0" l="0" r="0" t="0"/>
          <a:stretch/>
        </p:blipFill>
        <p:spPr>
          <a:xfrm>
            <a:off x="3160752" y="661720"/>
            <a:ext cx="2802914" cy="370708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6"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13.jpg"/><Relationship Id="rId5"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0.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6.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8.png"/><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3.png"/><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s://greg4cr.github.io/pdf/21ai4se.pdf" TargetMode="External"/><Relationship Id="rId4" Type="http://schemas.openxmlformats.org/officeDocument/2006/relationships/hyperlink" Target="https://github.com/Greg4cr/PythonUnitTestGeneration" TargetMode="External"/><Relationship Id="rId5" Type="http://schemas.openxmlformats.org/officeDocument/2006/relationships/hyperlink" Target="http://www.evosuite.org/"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lcamtuf.coredump.cx/afl/" TargetMode="External"/><Relationship Id="rId4" Type="http://schemas.openxmlformats.org/officeDocument/2006/relationships/hyperlink" Target="https://google.github.io/oss-fuz" TargetMode="External"/><Relationship Id="rId5" Type="http://schemas.openxmlformats.org/officeDocument/2006/relationships/hyperlink" Target="https://www.fuzzingbook.org/"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3"/>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000"/>
              <a:buNone/>
            </a:pPr>
            <a:r>
              <a:rPr lang="sv-SE" sz="3000"/>
              <a:t>Lecture 15:</a:t>
            </a:r>
            <a:r>
              <a:rPr lang="sv-SE" sz="3600"/>
              <a:t> </a:t>
            </a:r>
            <a:endParaRPr sz="3600"/>
          </a:p>
          <a:p>
            <a:pPr indent="0" lvl="0" marL="0" rtl="0" algn="l">
              <a:spcBef>
                <a:spcPts val="0"/>
              </a:spcBef>
              <a:spcAft>
                <a:spcPts val="0"/>
              </a:spcAft>
              <a:buClr>
                <a:schemeClr val="lt1"/>
              </a:buClr>
              <a:buSzPts val="4000"/>
              <a:buNone/>
            </a:pPr>
            <a:r>
              <a:rPr lang="sv-SE" sz="3000"/>
              <a:t>Automated Test Case Generation</a:t>
            </a:r>
            <a:endParaRPr/>
          </a:p>
        </p:txBody>
      </p:sp>
      <p:sp>
        <p:nvSpPr>
          <p:cNvPr id="77" name="Google Shape;77;p13"/>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sv-SE"/>
              <a:t>Gregory Gay</a:t>
            </a:r>
            <a:endParaRPr/>
          </a:p>
          <a:p>
            <a:pPr indent="0" lvl="0" marL="0" rtl="0" algn="l">
              <a:spcBef>
                <a:spcPts val="0"/>
              </a:spcBef>
              <a:spcAft>
                <a:spcPts val="0"/>
              </a:spcAft>
              <a:buClr>
                <a:schemeClr val="lt1"/>
              </a:buClr>
              <a:buSzPts val="1800"/>
              <a:buFont typeface="Arial"/>
              <a:buNone/>
            </a:pPr>
            <a:r>
              <a:rPr lang="sv-SE"/>
              <a:t>DIT636/DAT560 - March 10, 2025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64" name="Google Shape;164;p2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Random Generation - BMI Example</a:t>
            </a:r>
            <a:endParaRPr/>
          </a:p>
        </p:txBody>
      </p:sp>
      <p:sp>
        <p:nvSpPr>
          <p:cNvPr id="165" name="Google Shape;165;p22"/>
          <p:cNvSpPr/>
          <p:nvPr/>
        </p:nvSpPr>
        <p:spPr>
          <a:xfrm>
            <a:off x="6056500" y="1211300"/>
            <a:ext cx="2919900" cy="197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BMICalc</a:t>
            </a:r>
            <a:endParaRPr b="1"/>
          </a:p>
          <a:p>
            <a:pPr indent="0" lvl="0" marL="0" rtl="0" algn="l">
              <a:spcBef>
                <a:spcPts val="0"/>
              </a:spcBef>
              <a:spcAft>
                <a:spcPts val="0"/>
              </a:spcAft>
              <a:buNone/>
            </a:pPr>
            <a:r>
              <a:t/>
            </a:r>
            <a:endParaRPr/>
          </a:p>
          <a:p>
            <a:pPr indent="0" lvl="0" marL="0" rtl="0" algn="l">
              <a:spcBef>
                <a:spcPts val="0"/>
              </a:spcBef>
              <a:spcAft>
                <a:spcPts val="0"/>
              </a:spcAft>
              <a:buNone/>
            </a:pPr>
            <a:r>
              <a:rPr lang="sv-SE"/>
              <a:t>height</a:t>
            </a:r>
            <a:endParaRPr/>
          </a:p>
          <a:p>
            <a:pPr indent="0" lvl="0" marL="0" rtl="0" algn="l">
              <a:spcBef>
                <a:spcPts val="0"/>
              </a:spcBef>
              <a:spcAft>
                <a:spcPts val="0"/>
              </a:spcAft>
              <a:buNone/>
            </a:pPr>
            <a:r>
              <a:rPr lang="sv-SE"/>
              <a:t>weight</a:t>
            </a:r>
            <a:endParaRPr/>
          </a:p>
          <a:p>
            <a:pPr indent="0" lvl="0" marL="0" rtl="0" algn="l">
              <a:spcBef>
                <a:spcPts val="0"/>
              </a:spcBef>
              <a:spcAft>
                <a:spcPts val="0"/>
              </a:spcAft>
              <a:buNone/>
            </a:pPr>
            <a:r>
              <a:rPr lang="sv-SE"/>
              <a:t>age</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bmi_value()</a:t>
            </a:r>
            <a:endParaRPr/>
          </a:p>
          <a:p>
            <a:pPr indent="0" lvl="0" marL="0" rtl="0" algn="l">
              <a:spcBef>
                <a:spcPts val="0"/>
              </a:spcBef>
              <a:spcAft>
                <a:spcPts val="0"/>
              </a:spcAft>
              <a:buNone/>
            </a:pPr>
            <a:r>
              <a:rPr lang="sv-SE"/>
              <a:t>classify_bmi_adults()</a:t>
            </a:r>
            <a:endParaRPr/>
          </a:p>
          <a:p>
            <a:pPr indent="0" lvl="0" marL="0" rtl="0" algn="l">
              <a:spcBef>
                <a:spcPts val="0"/>
              </a:spcBef>
              <a:spcAft>
                <a:spcPts val="0"/>
              </a:spcAft>
              <a:buNone/>
            </a:pPr>
            <a:r>
              <a:rPr lang="sv-SE"/>
              <a:t>classify_bmi_teens_and_children()</a:t>
            </a:r>
            <a:endParaRPr/>
          </a:p>
        </p:txBody>
      </p:sp>
      <p:cxnSp>
        <p:nvCxnSpPr>
          <p:cNvPr id="166" name="Google Shape;166;p22"/>
          <p:cNvCxnSpPr/>
          <p:nvPr/>
        </p:nvCxnSpPr>
        <p:spPr>
          <a:xfrm>
            <a:off x="6060625" y="2381925"/>
            <a:ext cx="2919900" cy="0"/>
          </a:xfrm>
          <a:prstGeom prst="straightConnector1">
            <a:avLst/>
          </a:prstGeom>
          <a:noFill/>
          <a:ln cap="flat" cmpd="sng" w="19050">
            <a:solidFill>
              <a:schemeClr val="dk2"/>
            </a:solidFill>
            <a:prstDash val="solid"/>
            <a:round/>
            <a:headEnd len="med" w="med" type="none"/>
            <a:tailEnd len="med" w="med" type="none"/>
          </a:ln>
        </p:spPr>
      </p:cxnSp>
      <p:cxnSp>
        <p:nvCxnSpPr>
          <p:cNvPr id="167" name="Google Shape;167;p22"/>
          <p:cNvCxnSpPr/>
          <p:nvPr/>
        </p:nvCxnSpPr>
        <p:spPr>
          <a:xfrm>
            <a:off x="6060625" y="1594225"/>
            <a:ext cx="2919900" cy="0"/>
          </a:xfrm>
          <a:prstGeom prst="straightConnector1">
            <a:avLst/>
          </a:prstGeom>
          <a:noFill/>
          <a:ln cap="flat" cmpd="sng" w="19050">
            <a:solidFill>
              <a:schemeClr val="dk2"/>
            </a:solidFill>
            <a:prstDash val="solid"/>
            <a:round/>
            <a:headEnd len="med" w="med" type="none"/>
            <a:tailEnd len="med" w="med" type="none"/>
          </a:ln>
        </p:spPr>
      </p:cxnSp>
      <p:sp>
        <p:nvSpPr>
          <p:cNvPr id="168" name="Google Shape;168;p22"/>
          <p:cNvSpPr txBox="1"/>
          <p:nvPr>
            <p:ph idx="1" type="body"/>
          </p:nvPr>
        </p:nvSpPr>
        <p:spPr>
          <a:xfrm>
            <a:off x="81350" y="1282400"/>
            <a:ext cx="5061900" cy="34803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sv-SE" sz="1800"/>
              <a:t>Create an empty test case:</a:t>
            </a:r>
            <a:endParaRPr sz="1800"/>
          </a:p>
          <a:p>
            <a:pPr indent="0" lvl="0" marL="457200" rtl="0" algn="l">
              <a:spcBef>
                <a:spcPts val="1000"/>
              </a:spcBef>
              <a:spcAft>
                <a:spcPts val="0"/>
              </a:spcAft>
              <a:buNone/>
            </a:pPr>
            <a:r>
              <a:rPr lang="sv-SE" sz="1800">
                <a:latin typeface="Consolas"/>
                <a:ea typeface="Consolas"/>
                <a:cs typeface="Consolas"/>
                <a:sym typeface="Consolas"/>
              </a:rPr>
              <a:t>def test_1():</a:t>
            </a:r>
            <a:endParaRPr sz="1800">
              <a:latin typeface="Consolas"/>
              <a:ea typeface="Consolas"/>
              <a:cs typeface="Consolas"/>
              <a:sym typeface="Consolas"/>
            </a:endParaRPr>
          </a:p>
          <a:p>
            <a:pPr indent="-342900" lvl="0" marL="457200" rtl="0" algn="l">
              <a:spcBef>
                <a:spcPts val="1000"/>
              </a:spcBef>
              <a:spcAft>
                <a:spcPts val="0"/>
              </a:spcAft>
              <a:buSzPts val="1800"/>
              <a:buChar char="•"/>
            </a:pPr>
            <a:r>
              <a:rPr lang="sv-SE" sz="1800"/>
              <a:t>Instantiate the class-under-test with random values:</a:t>
            </a:r>
            <a:endParaRPr sz="1800"/>
          </a:p>
          <a:p>
            <a:pPr indent="0" lvl="0" marL="457200" rtl="0" algn="l">
              <a:spcBef>
                <a:spcPts val="1000"/>
              </a:spcBef>
              <a:spcAft>
                <a:spcPts val="0"/>
              </a:spcAft>
              <a:buNone/>
            </a:pPr>
            <a:r>
              <a:rPr lang="sv-SE" sz="1800">
                <a:latin typeface="Consolas"/>
                <a:ea typeface="Consolas"/>
                <a:cs typeface="Consolas"/>
                <a:sym typeface="Consolas"/>
              </a:rPr>
              <a:t>def test_1():</a:t>
            </a:r>
            <a:br>
              <a:rPr lang="sv-SE" sz="1800">
                <a:latin typeface="Consolas"/>
                <a:ea typeface="Consolas"/>
                <a:cs typeface="Consolas"/>
                <a:sym typeface="Consolas"/>
              </a:rPr>
            </a:br>
            <a:r>
              <a:rPr lang="sv-SE" sz="1800">
                <a:latin typeface="Consolas"/>
                <a:ea typeface="Consolas"/>
                <a:cs typeface="Consolas"/>
                <a:sym typeface="Consolas"/>
              </a:rPr>
              <a:t>    cut = BMICalc(180, 50, 40) </a:t>
            </a:r>
            <a:endParaRPr sz="1800">
              <a:latin typeface="Consolas"/>
              <a:ea typeface="Consolas"/>
              <a:cs typeface="Consolas"/>
              <a:sym typeface="Consolas"/>
            </a:endParaRPr>
          </a:p>
          <a:p>
            <a:pPr indent="-342900" lvl="0" marL="457200" rtl="0" algn="l">
              <a:spcBef>
                <a:spcPts val="1000"/>
              </a:spcBef>
              <a:spcAft>
                <a:spcPts val="0"/>
              </a:spcAft>
              <a:buSzPts val="1800"/>
              <a:buChar char="•"/>
            </a:pPr>
            <a:r>
              <a:rPr lang="sv-SE" sz="1800"/>
              <a:t>Insert 1+ method calls or assignments to class variables.</a:t>
            </a:r>
            <a:endParaRPr sz="1800"/>
          </a:p>
          <a:p>
            <a:pPr indent="-342900" lvl="1" marL="914400" rtl="0" algn="l">
              <a:spcBef>
                <a:spcPts val="0"/>
              </a:spcBef>
              <a:spcAft>
                <a:spcPts val="0"/>
              </a:spcAft>
              <a:buSzPts val="1800"/>
              <a:buChar char="•"/>
            </a:pPr>
            <a:r>
              <a:rPr lang="sv-SE" sz="1800"/>
              <a:t>Number of calls is random</a:t>
            </a:r>
            <a:endParaRPr sz="1800"/>
          </a:p>
          <a:p>
            <a:pPr indent="-342900" lvl="1" marL="914400" rtl="0" algn="l">
              <a:spcBef>
                <a:spcPts val="0"/>
              </a:spcBef>
              <a:spcAft>
                <a:spcPts val="0"/>
              </a:spcAft>
              <a:buSzPts val="1800"/>
              <a:buChar char="•"/>
            </a:pPr>
            <a:r>
              <a:rPr lang="sv-SE" sz="1800"/>
              <a:t>Which method/variable is random</a:t>
            </a:r>
            <a:endParaRPr sz="1800"/>
          </a:p>
          <a:p>
            <a:pPr indent="-342900" lvl="1" marL="914400" rtl="0" algn="l">
              <a:spcBef>
                <a:spcPts val="0"/>
              </a:spcBef>
              <a:spcAft>
                <a:spcPts val="0"/>
              </a:spcAft>
              <a:buSzPts val="1800"/>
              <a:buChar char="•"/>
            </a:pPr>
            <a:r>
              <a:rPr lang="sv-SE" sz="1800"/>
              <a:t>Method parameters are random values</a:t>
            </a:r>
            <a:endParaRPr sz="1800"/>
          </a:p>
        </p:txBody>
      </p:sp>
      <p:sp>
        <p:nvSpPr>
          <p:cNvPr id="169" name="Google Shape;169;p22"/>
          <p:cNvSpPr txBox="1"/>
          <p:nvPr/>
        </p:nvSpPr>
        <p:spPr>
          <a:xfrm>
            <a:off x="5143250" y="3382025"/>
            <a:ext cx="3855900" cy="1209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sv-SE">
                <a:solidFill>
                  <a:schemeClr val="dk1"/>
                </a:solidFill>
                <a:latin typeface="Consolas"/>
                <a:ea typeface="Consolas"/>
                <a:cs typeface="Consolas"/>
                <a:sym typeface="Consolas"/>
              </a:rPr>
              <a:t>def test_1():</a:t>
            </a:r>
            <a:br>
              <a:rPr lang="sv-SE">
                <a:solidFill>
                  <a:schemeClr val="dk1"/>
                </a:solidFill>
                <a:latin typeface="Consolas"/>
                <a:ea typeface="Consolas"/>
                <a:cs typeface="Consolas"/>
                <a:sym typeface="Consolas"/>
              </a:rPr>
            </a:br>
            <a:r>
              <a:rPr lang="sv-SE">
                <a:solidFill>
                  <a:schemeClr val="dk1"/>
                </a:solidFill>
                <a:latin typeface="Consolas"/>
                <a:ea typeface="Consolas"/>
                <a:cs typeface="Consolas"/>
                <a:sym typeface="Consolas"/>
              </a:rPr>
              <a:t>  cut = BMICalc(180, 50, 40)</a:t>
            </a:r>
            <a:br>
              <a:rPr lang="sv-SE">
                <a:solidFill>
                  <a:schemeClr val="dk1"/>
                </a:solidFill>
                <a:latin typeface="Consolas"/>
                <a:ea typeface="Consolas"/>
                <a:cs typeface="Consolas"/>
                <a:sym typeface="Consolas"/>
              </a:rPr>
            </a:br>
            <a:r>
              <a:rPr lang="sv-SE">
                <a:solidFill>
                  <a:schemeClr val="dk1"/>
                </a:solidFill>
                <a:latin typeface="Consolas"/>
                <a:ea typeface="Consolas"/>
                <a:cs typeface="Consolas"/>
                <a:sym typeface="Consolas"/>
              </a:rPr>
              <a:t>  output = cut.bmi_value()</a:t>
            </a:r>
            <a:br>
              <a:rPr lang="sv-SE">
                <a:solidFill>
                  <a:schemeClr val="dk1"/>
                </a:solidFill>
                <a:latin typeface="Consolas"/>
                <a:ea typeface="Consolas"/>
                <a:cs typeface="Consolas"/>
                <a:sym typeface="Consolas"/>
              </a:rPr>
            </a:br>
            <a:r>
              <a:rPr lang="sv-SE">
                <a:solidFill>
                  <a:schemeClr val="dk1"/>
                </a:solidFill>
                <a:latin typeface="Consolas"/>
                <a:ea typeface="Consolas"/>
                <a:cs typeface="Consolas"/>
                <a:sym typeface="Consolas"/>
              </a:rPr>
              <a:t>  cut.height = 15681</a:t>
            </a:r>
            <a:br>
              <a:rPr lang="sv-SE">
                <a:solidFill>
                  <a:schemeClr val="dk1"/>
                </a:solidFill>
                <a:latin typeface="Consolas"/>
                <a:ea typeface="Consolas"/>
                <a:cs typeface="Consolas"/>
                <a:sym typeface="Consolas"/>
              </a:rPr>
            </a:br>
            <a:r>
              <a:rPr lang="sv-SE">
                <a:solidFill>
                  <a:schemeClr val="dk1"/>
                </a:solidFill>
                <a:latin typeface="Consolas"/>
                <a:ea typeface="Consolas"/>
                <a:cs typeface="Consolas"/>
                <a:sym typeface="Consolas"/>
              </a:rPr>
              <a:t>  output2 = cut.classify_bmi_adults()</a:t>
            </a:r>
            <a:r>
              <a:rPr lang="sv-SE" sz="1800">
                <a:solidFill>
                  <a:schemeClr val="dk1"/>
                </a:solidFill>
                <a:latin typeface="Consolas"/>
                <a:ea typeface="Consolas"/>
                <a:cs typeface="Consolas"/>
                <a:sym typeface="Consolas"/>
              </a:rPr>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76" name="Google Shape;176;p2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Random Search</a:t>
            </a:r>
            <a:endParaRPr/>
          </a:p>
        </p:txBody>
      </p:sp>
      <p:sp>
        <p:nvSpPr>
          <p:cNvPr id="177" name="Google Shape;177;p2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Sometime viable:</a:t>
            </a:r>
            <a:endParaRPr/>
          </a:p>
          <a:p>
            <a:pPr indent="-368300" lvl="1" marL="914400" rtl="0" algn="l">
              <a:spcBef>
                <a:spcPts val="500"/>
              </a:spcBef>
              <a:spcAft>
                <a:spcPts val="0"/>
              </a:spcAft>
              <a:buSzPts val="2200"/>
              <a:buChar char="•"/>
            </a:pPr>
            <a:r>
              <a:rPr lang="sv-SE"/>
              <a:t>Extremely fast.</a:t>
            </a:r>
            <a:endParaRPr/>
          </a:p>
          <a:p>
            <a:pPr indent="-368300" lvl="1" marL="914400" rtl="0" algn="l">
              <a:spcBef>
                <a:spcPts val="500"/>
              </a:spcBef>
              <a:spcAft>
                <a:spcPts val="0"/>
              </a:spcAft>
              <a:buSzPts val="2200"/>
              <a:buChar char="•"/>
            </a:pPr>
            <a:r>
              <a:rPr lang="sv-SE"/>
              <a:t>Easy to implement, easy to understand.</a:t>
            </a:r>
            <a:endParaRPr/>
          </a:p>
          <a:p>
            <a:pPr indent="-368300" lvl="1" marL="914400" rtl="0" algn="l">
              <a:spcBef>
                <a:spcPts val="500"/>
              </a:spcBef>
              <a:spcAft>
                <a:spcPts val="0"/>
              </a:spcAft>
              <a:buSzPts val="2200"/>
              <a:buChar char="•"/>
            </a:pPr>
            <a:r>
              <a:rPr lang="sv-SE"/>
              <a:t>All inputs considered equal, so no designer bias.</a:t>
            </a:r>
            <a:endParaRPr/>
          </a:p>
          <a:p>
            <a:pPr indent="-393700" lvl="0" marL="457200" rtl="0" algn="l">
              <a:spcBef>
                <a:spcPts val="1000"/>
              </a:spcBef>
              <a:spcAft>
                <a:spcPts val="0"/>
              </a:spcAft>
              <a:buSzPts val="2600"/>
              <a:buChar char="•"/>
            </a:pPr>
            <a:r>
              <a:rPr lang="sv-SE"/>
              <a:t>However…</a:t>
            </a:r>
            <a:endParaRPr/>
          </a:p>
          <a:p>
            <a:pPr indent="0" lvl="0" marL="914400" rtl="0" algn="l">
              <a:spcBef>
                <a:spcPts val="1000"/>
              </a:spcBef>
              <a:spcAft>
                <a:spcPts val="0"/>
              </a:spcAft>
              <a:buNone/>
            </a:pPr>
            <a:r>
              <a:t/>
            </a:r>
            <a:endParaRPr/>
          </a:p>
        </p:txBody>
      </p:sp>
      <p:pic>
        <p:nvPicPr>
          <p:cNvPr descr="c0f33288f377a621cca764d375b09092.jpg" id="178" name="Google Shape;178;p23"/>
          <p:cNvPicPr preferRelativeResize="0"/>
          <p:nvPr/>
        </p:nvPicPr>
        <p:blipFill>
          <a:blip r:embed="rId3">
            <a:alphaModFix/>
          </a:blip>
          <a:stretch>
            <a:fillRect/>
          </a:stretch>
        </p:blipFill>
        <p:spPr>
          <a:xfrm>
            <a:off x="2955725" y="2948275"/>
            <a:ext cx="5646199" cy="1872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85" name="Google Shape;185;p2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3400"/>
              <a:t>Test Creation as a Search Problem</a:t>
            </a:r>
            <a:endParaRPr sz="3400"/>
          </a:p>
        </p:txBody>
      </p:sp>
      <p:sp>
        <p:nvSpPr>
          <p:cNvPr id="186" name="Google Shape;186;p2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Do you have a </a:t>
            </a:r>
            <a:r>
              <a:rPr b="1" lang="sv-SE">
                <a:solidFill>
                  <a:schemeClr val="accent3"/>
                </a:solidFill>
              </a:rPr>
              <a:t>goal</a:t>
            </a:r>
            <a:r>
              <a:rPr b="1" lang="sv-SE"/>
              <a:t> </a:t>
            </a:r>
            <a:r>
              <a:rPr lang="sv-SE"/>
              <a:t>in mind when testing?</a:t>
            </a:r>
            <a:endParaRPr/>
          </a:p>
          <a:p>
            <a:pPr indent="-368300" lvl="1" marL="914400" rtl="0" algn="l">
              <a:spcBef>
                <a:spcPts val="500"/>
              </a:spcBef>
              <a:spcAft>
                <a:spcPts val="0"/>
              </a:spcAft>
              <a:buSzPts val="2200"/>
              <a:buChar char="•"/>
            </a:pPr>
            <a:r>
              <a:rPr i="1" lang="sv-SE"/>
              <a:t>Make the program crash, achieve code coverage, find performance bottlenecks, … </a:t>
            </a:r>
            <a:endParaRPr/>
          </a:p>
          <a:p>
            <a:pPr indent="-393700" lvl="0" marL="457200" rtl="0" algn="l">
              <a:spcBef>
                <a:spcPts val="1000"/>
              </a:spcBef>
              <a:spcAft>
                <a:spcPts val="0"/>
              </a:spcAft>
              <a:buSzPts val="2600"/>
              <a:buChar char="•"/>
            </a:pPr>
            <a:r>
              <a:rPr b="1" lang="sv-SE">
                <a:solidFill>
                  <a:schemeClr val="accent3"/>
                </a:solidFill>
              </a:rPr>
              <a:t>S</a:t>
            </a:r>
            <a:r>
              <a:rPr b="1" lang="sv-SE">
                <a:solidFill>
                  <a:schemeClr val="accent3"/>
                </a:solidFill>
              </a:rPr>
              <a:t>earching</a:t>
            </a:r>
            <a:r>
              <a:rPr lang="sv-SE"/>
              <a:t> for a test suite that achieves that goal.</a:t>
            </a:r>
            <a:endParaRPr/>
          </a:p>
          <a:p>
            <a:pPr indent="-368300" lvl="1" marL="914400" rtl="0" algn="l">
              <a:spcBef>
                <a:spcPts val="500"/>
              </a:spcBef>
              <a:spcAft>
                <a:spcPts val="0"/>
              </a:spcAft>
              <a:buSzPts val="2200"/>
              <a:buChar char="•"/>
            </a:pPr>
            <a:r>
              <a:rPr lang="sv-SE"/>
              <a:t>Based on </a:t>
            </a:r>
            <a:r>
              <a:rPr b="1" lang="sv-SE">
                <a:solidFill>
                  <a:schemeClr val="accent3"/>
                </a:solidFill>
              </a:rPr>
              <a:t>guess-and-check</a:t>
            </a:r>
            <a:r>
              <a:rPr lang="sv-SE"/>
              <a:t> process.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93" name="Google Shape;193;p2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3400"/>
              <a:t>Test Creation as a Search Problem</a:t>
            </a:r>
            <a:endParaRPr/>
          </a:p>
        </p:txBody>
      </p:sp>
      <p:sp>
        <p:nvSpPr>
          <p:cNvPr id="194" name="Google Shape;194;p2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Many testing goals can be measured:</a:t>
            </a:r>
            <a:endParaRPr/>
          </a:p>
          <a:p>
            <a:pPr indent="-368300" lvl="1" marL="914400" rtl="0" algn="l">
              <a:spcBef>
                <a:spcPts val="500"/>
              </a:spcBef>
              <a:spcAft>
                <a:spcPts val="0"/>
              </a:spcAft>
              <a:buSzPts val="2200"/>
              <a:buChar char="•"/>
            </a:pPr>
            <a:r>
              <a:rPr lang="sv-SE"/>
              <a:t>How many exceptions were thrown?</a:t>
            </a:r>
            <a:endParaRPr/>
          </a:p>
          <a:p>
            <a:pPr indent="-368300" lvl="1" marL="914400" rtl="0" algn="l">
              <a:spcBef>
                <a:spcPts val="500"/>
              </a:spcBef>
              <a:spcAft>
                <a:spcPts val="0"/>
              </a:spcAft>
              <a:buSzPts val="2200"/>
              <a:buChar char="•"/>
            </a:pPr>
            <a:r>
              <a:rPr lang="sv-SE"/>
              <a:t>How fast was the code?</a:t>
            </a:r>
            <a:endParaRPr/>
          </a:p>
          <a:p>
            <a:pPr indent="-368300" lvl="1" marL="914400" rtl="0" algn="l">
              <a:spcBef>
                <a:spcPts val="500"/>
              </a:spcBef>
              <a:spcAft>
                <a:spcPts val="0"/>
              </a:spcAft>
              <a:buSzPts val="2200"/>
              <a:buChar char="•"/>
            </a:pPr>
            <a:r>
              <a:rPr lang="sv-SE"/>
              <a:t>What percentage of lines of code were covered?</a:t>
            </a:r>
            <a:endParaRPr/>
          </a:p>
          <a:p>
            <a:pPr indent="-368300" lvl="1" marL="914400" rtl="0" algn="l">
              <a:spcBef>
                <a:spcPts val="500"/>
              </a:spcBef>
              <a:spcAft>
                <a:spcPts val="0"/>
              </a:spcAft>
              <a:buSzPts val="2200"/>
              <a:buChar char="•"/>
            </a:pPr>
            <a:r>
              <a:rPr lang="sv-SE"/>
              <a:t>How diverse is our input?</a:t>
            </a:r>
            <a:endParaRPr/>
          </a:p>
          <a:p>
            <a:pPr indent="-393700" lvl="0" marL="457200" rtl="0" algn="l">
              <a:spcBef>
                <a:spcPts val="1000"/>
              </a:spcBef>
              <a:spcAft>
                <a:spcPts val="0"/>
              </a:spcAft>
              <a:buSzPts val="2600"/>
              <a:buChar char="•"/>
            </a:pPr>
            <a:r>
              <a:rPr lang="sv-SE"/>
              <a:t>If goal can be measured, search can be automated.</a:t>
            </a:r>
            <a:endParaRPr/>
          </a:p>
          <a:p>
            <a:pPr indent="0" lvl="0" marL="0" rtl="0" algn="l">
              <a:spcBef>
                <a:spcPts val="100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01" name="Google Shape;201;p2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Search-Based Test Generation</a:t>
            </a:r>
            <a:endParaRPr/>
          </a:p>
        </p:txBody>
      </p:sp>
      <p:sp>
        <p:nvSpPr>
          <p:cNvPr id="202" name="Google Shape;202;p26"/>
          <p:cNvSpPr txBox="1"/>
          <p:nvPr>
            <p:ph idx="1" type="body"/>
          </p:nvPr>
        </p:nvSpPr>
        <p:spPr>
          <a:xfrm>
            <a:off x="539476" y="1282400"/>
            <a:ext cx="52305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Clr>
                <a:schemeClr val="accent3"/>
              </a:buClr>
              <a:buSzPts val="2600"/>
              <a:buChar char="•"/>
            </a:pPr>
            <a:r>
              <a:rPr b="1" lang="sv-SE">
                <a:solidFill>
                  <a:schemeClr val="accent3"/>
                </a:solidFill>
              </a:rPr>
              <a:t>Make one or more guesses.</a:t>
            </a:r>
            <a:endParaRPr b="1">
              <a:solidFill>
                <a:schemeClr val="accent3"/>
              </a:solidFill>
            </a:endParaRPr>
          </a:p>
          <a:p>
            <a:pPr indent="-368300" lvl="1" marL="914400" rtl="0" algn="l">
              <a:spcBef>
                <a:spcPts val="500"/>
              </a:spcBef>
              <a:spcAft>
                <a:spcPts val="0"/>
              </a:spcAft>
              <a:buSzPts val="2200"/>
              <a:buChar char="•"/>
            </a:pPr>
            <a:r>
              <a:rPr lang="sv-SE"/>
              <a:t>Generate one or more individual test cases or full test suites.</a:t>
            </a:r>
            <a:endParaRPr/>
          </a:p>
          <a:p>
            <a:pPr indent="-393700" lvl="0" marL="457200" rtl="0" algn="l">
              <a:spcBef>
                <a:spcPts val="1000"/>
              </a:spcBef>
              <a:spcAft>
                <a:spcPts val="0"/>
              </a:spcAft>
              <a:buClr>
                <a:schemeClr val="accent3"/>
              </a:buClr>
              <a:buSzPts val="2600"/>
              <a:buChar char="•"/>
            </a:pPr>
            <a:r>
              <a:rPr b="1" lang="sv-SE">
                <a:solidFill>
                  <a:schemeClr val="accent3"/>
                </a:solidFill>
              </a:rPr>
              <a:t>Check whether goal is met.</a:t>
            </a:r>
            <a:endParaRPr b="1">
              <a:solidFill>
                <a:schemeClr val="accent3"/>
              </a:solidFill>
            </a:endParaRPr>
          </a:p>
          <a:p>
            <a:pPr indent="-368300" lvl="1" marL="914400" rtl="0" algn="l">
              <a:spcBef>
                <a:spcPts val="500"/>
              </a:spcBef>
              <a:spcAft>
                <a:spcPts val="0"/>
              </a:spcAft>
              <a:buSzPts val="2200"/>
              <a:buChar char="•"/>
            </a:pPr>
            <a:r>
              <a:rPr lang="sv-SE"/>
              <a:t>Score each guess.</a:t>
            </a:r>
            <a:endParaRPr/>
          </a:p>
          <a:p>
            <a:pPr indent="-393700" lvl="0" marL="457200" rtl="0" algn="l">
              <a:spcBef>
                <a:spcPts val="1000"/>
              </a:spcBef>
              <a:spcAft>
                <a:spcPts val="0"/>
              </a:spcAft>
              <a:buClr>
                <a:schemeClr val="accent3"/>
              </a:buClr>
              <a:buSzPts val="2600"/>
              <a:buChar char="•"/>
            </a:pPr>
            <a:r>
              <a:rPr b="1" lang="sv-SE">
                <a:solidFill>
                  <a:schemeClr val="accent3"/>
                </a:solidFill>
              </a:rPr>
              <a:t>Try until time runs out.</a:t>
            </a:r>
            <a:endParaRPr b="1">
              <a:solidFill>
                <a:schemeClr val="accent3"/>
              </a:solidFill>
            </a:endParaRPr>
          </a:p>
          <a:p>
            <a:pPr indent="-368300" lvl="1" marL="914400" rtl="0" algn="l">
              <a:spcBef>
                <a:spcPts val="500"/>
              </a:spcBef>
              <a:spcAft>
                <a:spcPts val="0"/>
              </a:spcAft>
              <a:buSzPts val="2200"/>
              <a:buChar char="•"/>
            </a:pPr>
            <a:r>
              <a:rPr lang="sv-SE"/>
              <a:t>Alter the solution based on feedback and try again!</a:t>
            </a:r>
            <a:endParaRPr/>
          </a:p>
          <a:p>
            <a:pPr indent="0" lvl="0" marL="0" rtl="0" algn="l">
              <a:spcBef>
                <a:spcPts val="1000"/>
              </a:spcBef>
              <a:spcAft>
                <a:spcPts val="0"/>
              </a:spcAft>
              <a:buNone/>
            </a:pPr>
            <a:r>
              <a:t/>
            </a:r>
            <a:endParaRPr/>
          </a:p>
        </p:txBody>
      </p:sp>
      <p:pic>
        <p:nvPicPr>
          <p:cNvPr id="203" name="Google Shape;203;p26"/>
          <p:cNvPicPr preferRelativeResize="0"/>
          <p:nvPr/>
        </p:nvPicPr>
        <p:blipFill>
          <a:blip r:embed="rId3">
            <a:alphaModFix/>
          </a:blip>
          <a:stretch>
            <a:fillRect/>
          </a:stretch>
        </p:blipFill>
        <p:spPr>
          <a:xfrm>
            <a:off x="5870225" y="1430813"/>
            <a:ext cx="3097327" cy="22818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10" name="Google Shape;210;p2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Search Strategy</a:t>
            </a:r>
            <a:endParaRPr/>
          </a:p>
        </p:txBody>
      </p:sp>
      <p:sp>
        <p:nvSpPr>
          <p:cNvPr id="211" name="Google Shape;211;p2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The order that solutions are tried is the key to efficiently finding a solution.</a:t>
            </a:r>
            <a:endParaRPr/>
          </a:p>
          <a:p>
            <a:pPr indent="-393700" lvl="0" marL="457200" rtl="0" algn="l">
              <a:spcBef>
                <a:spcPts val="1000"/>
              </a:spcBef>
              <a:spcAft>
                <a:spcPts val="0"/>
              </a:spcAft>
              <a:buSzPts val="2600"/>
              <a:buChar char="•"/>
            </a:pPr>
            <a:r>
              <a:rPr lang="sv-SE"/>
              <a:t>A search follows some defined strategy. </a:t>
            </a:r>
            <a:endParaRPr/>
          </a:p>
          <a:p>
            <a:pPr indent="-368300" lvl="1" marL="914400" rtl="0" algn="l">
              <a:spcBef>
                <a:spcPts val="500"/>
              </a:spcBef>
              <a:spcAft>
                <a:spcPts val="0"/>
              </a:spcAft>
              <a:buSzPts val="2200"/>
              <a:buChar char="•"/>
            </a:pPr>
            <a:r>
              <a:rPr lang="sv-SE"/>
              <a:t>Called a “</a:t>
            </a:r>
            <a:r>
              <a:rPr b="1" lang="sv-SE">
                <a:solidFill>
                  <a:schemeClr val="accent3"/>
                </a:solidFill>
              </a:rPr>
              <a:t>metaheuristic</a:t>
            </a:r>
            <a:r>
              <a:rPr lang="sv-SE"/>
              <a:t>”.</a:t>
            </a:r>
            <a:endParaRPr/>
          </a:p>
          <a:p>
            <a:pPr indent="-393700" lvl="0" marL="457200" rtl="0" algn="l">
              <a:spcBef>
                <a:spcPts val="1000"/>
              </a:spcBef>
              <a:spcAft>
                <a:spcPts val="0"/>
              </a:spcAft>
              <a:buSzPts val="2600"/>
              <a:buChar char="•"/>
            </a:pPr>
            <a:r>
              <a:rPr lang="sv-SE"/>
              <a:t>Metaheuristics are used to choose solutions and to ignore solutions known to be unviable.</a:t>
            </a:r>
            <a:endParaRPr/>
          </a:p>
          <a:p>
            <a:pPr indent="-368300" lvl="1" marL="914400" rtl="0" algn="l">
              <a:spcBef>
                <a:spcPts val="500"/>
              </a:spcBef>
              <a:spcAft>
                <a:spcPts val="0"/>
              </a:spcAft>
              <a:buSzPts val="2200"/>
              <a:buChar char="•"/>
            </a:pPr>
            <a:r>
              <a:rPr lang="sv-SE"/>
              <a:t>Smarter than pure random guessing!</a:t>
            </a:r>
            <a:endParaRPr/>
          </a:p>
          <a:p>
            <a:pPr indent="0" lvl="0" marL="0" rtl="0" algn="l">
              <a:spcBef>
                <a:spcPts val="100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18" name="Google Shape;218;p2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Heuristics - Graph Search</a:t>
            </a:r>
            <a:endParaRPr/>
          </a:p>
        </p:txBody>
      </p:sp>
      <p:sp>
        <p:nvSpPr>
          <p:cNvPr id="219" name="Google Shape;219;p2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Arrange nodes into a hierarchy.</a:t>
            </a:r>
            <a:endParaRPr/>
          </a:p>
          <a:p>
            <a:pPr indent="-368300" lvl="1" marL="914400" rtl="0" algn="l">
              <a:spcBef>
                <a:spcPts val="500"/>
              </a:spcBef>
              <a:spcAft>
                <a:spcPts val="0"/>
              </a:spcAft>
              <a:buSzPts val="2200"/>
              <a:buChar char="○"/>
            </a:pPr>
            <a:r>
              <a:rPr lang="sv-SE"/>
              <a:t>Breadth-first search looks at all nodes on </a:t>
            </a:r>
            <a:br>
              <a:rPr lang="sv-SE"/>
            </a:br>
            <a:r>
              <a:rPr lang="sv-SE"/>
              <a:t>the same level.</a:t>
            </a:r>
            <a:endParaRPr/>
          </a:p>
          <a:p>
            <a:pPr indent="-368300" lvl="1" marL="914400" rtl="0" algn="l">
              <a:spcBef>
                <a:spcPts val="500"/>
              </a:spcBef>
              <a:spcAft>
                <a:spcPts val="0"/>
              </a:spcAft>
              <a:buSzPts val="2200"/>
              <a:buChar char="○"/>
            </a:pPr>
            <a:r>
              <a:rPr lang="sv-SE"/>
              <a:t>Depth-first search drops down hierarchy </a:t>
            </a:r>
            <a:br>
              <a:rPr lang="sv-SE"/>
            </a:br>
            <a:r>
              <a:rPr lang="sv-SE"/>
              <a:t>until backtracking must occur.</a:t>
            </a:r>
            <a:endParaRPr/>
          </a:p>
          <a:p>
            <a:pPr indent="-393700" lvl="0" marL="457200" rtl="0" algn="l">
              <a:spcBef>
                <a:spcPts val="1000"/>
              </a:spcBef>
              <a:spcAft>
                <a:spcPts val="0"/>
              </a:spcAft>
              <a:buSzPts val="2600"/>
              <a:buChar char="●"/>
            </a:pPr>
            <a:r>
              <a:rPr lang="sv-SE"/>
              <a:t>Attempt to estimate shortest path.</a:t>
            </a:r>
            <a:endParaRPr/>
          </a:p>
          <a:p>
            <a:pPr indent="-368300" lvl="1" marL="914400" rtl="0" algn="l">
              <a:spcBef>
                <a:spcPts val="500"/>
              </a:spcBef>
              <a:spcAft>
                <a:spcPts val="0"/>
              </a:spcAft>
              <a:buSzPts val="2200"/>
              <a:buChar char="○"/>
            </a:pPr>
            <a:r>
              <a:rPr lang="sv-SE"/>
              <a:t>A* search examines distance traveled and estimates optimal next step.</a:t>
            </a:r>
            <a:endParaRPr/>
          </a:p>
          <a:p>
            <a:pPr indent="-368300" lvl="1" marL="914400" rtl="0" algn="l">
              <a:spcBef>
                <a:spcPts val="500"/>
              </a:spcBef>
              <a:spcAft>
                <a:spcPts val="0"/>
              </a:spcAft>
              <a:buSzPts val="2200"/>
              <a:buChar char="○"/>
            </a:pPr>
            <a:r>
              <a:rPr lang="sv-SE"/>
              <a:t>Requires domain-specific scoring function.</a:t>
            </a:r>
            <a:endParaRPr/>
          </a:p>
          <a:p>
            <a:pPr indent="0" lvl="0" marL="0" rtl="0" algn="l">
              <a:spcBef>
                <a:spcPts val="1000"/>
              </a:spcBef>
              <a:spcAft>
                <a:spcPts val="0"/>
              </a:spcAft>
              <a:buNone/>
            </a:pPr>
            <a:r>
              <a:t/>
            </a:r>
            <a:endParaRPr/>
          </a:p>
        </p:txBody>
      </p:sp>
      <p:pic>
        <p:nvPicPr>
          <p:cNvPr id="220" name="Google Shape;220;p28"/>
          <p:cNvPicPr preferRelativeResize="0"/>
          <p:nvPr/>
        </p:nvPicPr>
        <p:blipFill>
          <a:blip r:embed="rId3">
            <a:alphaModFix/>
          </a:blip>
          <a:stretch>
            <a:fillRect/>
          </a:stretch>
        </p:blipFill>
        <p:spPr>
          <a:xfrm>
            <a:off x="6658500" y="993325"/>
            <a:ext cx="2297425" cy="2297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27" name="Google Shape;227;p2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Search-Based Test Generation</a:t>
            </a:r>
            <a:endParaRPr/>
          </a:p>
        </p:txBody>
      </p:sp>
      <p:pic>
        <p:nvPicPr>
          <p:cNvPr id="228" name="Google Shape;228;p29"/>
          <p:cNvPicPr preferRelativeResize="0"/>
          <p:nvPr/>
        </p:nvPicPr>
        <p:blipFill>
          <a:blip r:embed="rId3">
            <a:alphaModFix/>
          </a:blip>
          <a:stretch>
            <a:fillRect/>
          </a:stretch>
        </p:blipFill>
        <p:spPr>
          <a:xfrm>
            <a:off x="3657425" y="1420113"/>
            <a:ext cx="1514262" cy="1498400"/>
          </a:xfrm>
          <a:prstGeom prst="rect">
            <a:avLst/>
          </a:prstGeom>
          <a:noFill/>
          <a:ln>
            <a:noFill/>
          </a:ln>
        </p:spPr>
      </p:pic>
      <p:sp>
        <p:nvSpPr>
          <p:cNvPr id="229" name="Google Shape;229;p29"/>
          <p:cNvSpPr txBox="1"/>
          <p:nvPr/>
        </p:nvSpPr>
        <p:spPr>
          <a:xfrm>
            <a:off x="390475" y="2918525"/>
            <a:ext cx="2679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1800"/>
              <a:t>The Metaheuristic</a:t>
            </a:r>
            <a:endParaRPr b="1" sz="1800"/>
          </a:p>
          <a:p>
            <a:pPr indent="0" lvl="0" marL="0" rtl="0" algn="ctr">
              <a:spcBef>
                <a:spcPts val="0"/>
              </a:spcBef>
              <a:spcAft>
                <a:spcPts val="0"/>
              </a:spcAft>
              <a:buNone/>
            </a:pPr>
            <a:r>
              <a:rPr b="1" lang="sv-SE" sz="1800"/>
              <a:t>(Sampling Strategy)</a:t>
            </a:r>
            <a:endParaRPr b="1" sz="1800"/>
          </a:p>
          <a:p>
            <a:pPr indent="0" lvl="0" marL="0" rtl="0" algn="ctr">
              <a:spcBef>
                <a:spcPts val="0"/>
              </a:spcBef>
              <a:spcAft>
                <a:spcPts val="0"/>
              </a:spcAft>
              <a:buNone/>
            </a:pPr>
            <a:r>
              <a:t/>
            </a:r>
            <a:endParaRPr b="1" sz="1800"/>
          </a:p>
          <a:p>
            <a:pPr indent="0" lvl="0" marL="0" rtl="0" algn="ctr">
              <a:spcBef>
                <a:spcPts val="0"/>
              </a:spcBef>
              <a:spcAft>
                <a:spcPts val="0"/>
              </a:spcAft>
              <a:buNone/>
            </a:pPr>
            <a:r>
              <a:rPr lang="sv-SE"/>
              <a:t>Genetic Algorithm</a:t>
            </a:r>
            <a:endParaRPr/>
          </a:p>
          <a:p>
            <a:pPr indent="0" lvl="0" marL="0" rtl="0" algn="ctr">
              <a:spcBef>
                <a:spcPts val="0"/>
              </a:spcBef>
              <a:spcAft>
                <a:spcPts val="0"/>
              </a:spcAft>
              <a:buNone/>
            </a:pPr>
            <a:r>
              <a:rPr lang="sv-SE"/>
              <a:t>Simulated Annealing</a:t>
            </a:r>
            <a:endParaRPr/>
          </a:p>
          <a:p>
            <a:pPr indent="0" lvl="0" marL="0" rtl="0" algn="ctr">
              <a:spcBef>
                <a:spcPts val="0"/>
              </a:spcBef>
              <a:spcAft>
                <a:spcPts val="0"/>
              </a:spcAft>
              <a:buNone/>
            </a:pPr>
            <a:r>
              <a:rPr lang="sv-SE"/>
              <a:t>Hill Climber</a:t>
            </a:r>
            <a:endParaRPr/>
          </a:p>
          <a:p>
            <a:pPr indent="0" lvl="0" marL="0" rtl="0" algn="ctr">
              <a:spcBef>
                <a:spcPts val="0"/>
              </a:spcBef>
              <a:spcAft>
                <a:spcPts val="0"/>
              </a:spcAft>
              <a:buNone/>
            </a:pPr>
            <a:r>
              <a:rPr lang="sv-SE"/>
              <a:t>(...)</a:t>
            </a:r>
            <a:endParaRPr/>
          </a:p>
        </p:txBody>
      </p:sp>
      <p:sp>
        <p:nvSpPr>
          <p:cNvPr id="230" name="Google Shape;230;p29"/>
          <p:cNvSpPr/>
          <p:nvPr/>
        </p:nvSpPr>
        <p:spPr>
          <a:xfrm>
            <a:off x="907137" y="1357997"/>
            <a:ext cx="321600" cy="3810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9"/>
          <p:cNvSpPr/>
          <p:nvPr/>
        </p:nvSpPr>
        <p:spPr>
          <a:xfrm>
            <a:off x="972464" y="1420115"/>
            <a:ext cx="321600" cy="3810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9"/>
          <p:cNvSpPr/>
          <p:nvPr/>
        </p:nvSpPr>
        <p:spPr>
          <a:xfrm>
            <a:off x="1037790" y="1482234"/>
            <a:ext cx="321600" cy="3810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 result for genetic algorithms" id="233" name="Google Shape;233;p29"/>
          <p:cNvPicPr preferRelativeResize="0"/>
          <p:nvPr/>
        </p:nvPicPr>
        <p:blipFill>
          <a:blip r:embed="rId4">
            <a:alphaModFix/>
          </a:blip>
          <a:stretch>
            <a:fillRect/>
          </a:stretch>
        </p:blipFill>
        <p:spPr>
          <a:xfrm>
            <a:off x="1359149" y="1857478"/>
            <a:ext cx="539102" cy="512632"/>
          </a:xfrm>
          <a:prstGeom prst="rect">
            <a:avLst/>
          </a:prstGeom>
          <a:noFill/>
          <a:ln>
            <a:noFill/>
          </a:ln>
        </p:spPr>
      </p:pic>
      <p:sp>
        <p:nvSpPr>
          <p:cNvPr id="234" name="Google Shape;234;p29"/>
          <p:cNvSpPr/>
          <p:nvPr/>
        </p:nvSpPr>
        <p:spPr>
          <a:xfrm>
            <a:off x="1898252" y="2359568"/>
            <a:ext cx="321600" cy="3810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9"/>
          <p:cNvSpPr/>
          <p:nvPr/>
        </p:nvSpPr>
        <p:spPr>
          <a:xfrm>
            <a:off x="1963578" y="2421687"/>
            <a:ext cx="321600" cy="3810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9"/>
          <p:cNvSpPr/>
          <p:nvPr/>
        </p:nvSpPr>
        <p:spPr>
          <a:xfrm>
            <a:off x="2028905" y="2483806"/>
            <a:ext cx="321600" cy="3810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9"/>
          <p:cNvSpPr txBox="1"/>
          <p:nvPr/>
        </p:nvSpPr>
        <p:spPr>
          <a:xfrm>
            <a:off x="2777150" y="1748000"/>
            <a:ext cx="6486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3600"/>
              <a:t>+</a:t>
            </a:r>
            <a:endParaRPr b="1" sz="3600"/>
          </a:p>
        </p:txBody>
      </p:sp>
      <p:sp>
        <p:nvSpPr>
          <p:cNvPr id="238" name="Google Shape;238;p29"/>
          <p:cNvSpPr txBox="1"/>
          <p:nvPr/>
        </p:nvSpPr>
        <p:spPr>
          <a:xfrm>
            <a:off x="2862138" y="2918525"/>
            <a:ext cx="33387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1800"/>
              <a:t>The Fitness Functions</a:t>
            </a:r>
            <a:endParaRPr b="1" sz="1800"/>
          </a:p>
          <a:p>
            <a:pPr indent="0" lvl="0" marL="0" rtl="0" algn="ctr">
              <a:spcBef>
                <a:spcPts val="0"/>
              </a:spcBef>
              <a:spcAft>
                <a:spcPts val="0"/>
              </a:spcAft>
              <a:buNone/>
            </a:pPr>
            <a:r>
              <a:rPr b="1" lang="sv-SE" sz="1800"/>
              <a:t>(Feedback Strategies)</a:t>
            </a:r>
            <a:endParaRPr b="1" sz="1800"/>
          </a:p>
          <a:p>
            <a:pPr indent="0" lvl="0" marL="0" rtl="0" algn="ctr">
              <a:spcBef>
                <a:spcPts val="0"/>
              </a:spcBef>
              <a:spcAft>
                <a:spcPts val="0"/>
              </a:spcAft>
              <a:buNone/>
            </a:pPr>
            <a:r>
              <a:t/>
            </a:r>
            <a:endParaRPr b="1" sz="1800"/>
          </a:p>
          <a:p>
            <a:pPr indent="0" lvl="0" marL="0" rtl="0" algn="ctr">
              <a:spcBef>
                <a:spcPts val="0"/>
              </a:spcBef>
              <a:spcAft>
                <a:spcPts val="0"/>
              </a:spcAft>
              <a:buNone/>
            </a:pPr>
            <a:r>
              <a:rPr lang="sv-SE"/>
              <a:t>Distance to Coverage Goals </a:t>
            </a:r>
            <a:endParaRPr/>
          </a:p>
          <a:p>
            <a:pPr indent="0" lvl="0" marL="0" rtl="0" algn="ctr">
              <a:spcBef>
                <a:spcPts val="0"/>
              </a:spcBef>
              <a:spcAft>
                <a:spcPts val="0"/>
              </a:spcAft>
              <a:buNone/>
            </a:pPr>
            <a:r>
              <a:rPr lang="sv-SE"/>
              <a:t>Count of Executions Thrown</a:t>
            </a:r>
            <a:endParaRPr/>
          </a:p>
          <a:p>
            <a:pPr indent="0" lvl="0" marL="0" rtl="0" algn="ctr">
              <a:spcBef>
                <a:spcPts val="0"/>
              </a:spcBef>
              <a:spcAft>
                <a:spcPts val="0"/>
              </a:spcAft>
              <a:buNone/>
            </a:pPr>
            <a:r>
              <a:rPr lang="sv-SE"/>
              <a:t>Input or Output Diversity</a:t>
            </a:r>
            <a:endParaRPr/>
          </a:p>
          <a:p>
            <a:pPr indent="0" lvl="0" marL="0" rtl="0" algn="ctr">
              <a:spcBef>
                <a:spcPts val="0"/>
              </a:spcBef>
              <a:spcAft>
                <a:spcPts val="0"/>
              </a:spcAft>
              <a:buNone/>
            </a:pPr>
            <a:r>
              <a:rPr lang="sv-SE"/>
              <a:t>(...)</a:t>
            </a:r>
            <a:endParaRPr/>
          </a:p>
        </p:txBody>
      </p:sp>
      <p:sp>
        <p:nvSpPr>
          <p:cNvPr id="239" name="Google Shape;239;p29"/>
          <p:cNvSpPr txBox="1"/>
          <p:nvPr/>
        </p:nvSpPr>
        <p:spPr>
          <a:xfrm>
            <a:off x="5552250" y="1748000"/>
            <a:ext cx="6486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3600"/>
              <a:t>=</a:t>
            </a:r>
            <a:endParaRPr b="1" sz="3600"/>
          </a:p>
        </p:txBody>
      </p:sp>
      <p:pic>
        <p:nvPicPr>
          <p:cNvPr id="240" name="Google Shape;240;p29"/>
          <p:cNvPicPr preferRelativeResize="0"/>
          <p:nvPr/>
        </p:nvPicPr>
        <p:blipFill>
          <a:blip r:embed="rId5">
            <a:alphaModFix/>
          </a:blip>
          <a:stretch>
            <a:fillRect/>
          </a:stretch>
        </p:blipFill>
        <p:spPr>
          <a:xfrm>
            <a:off x="6673050" y="1412201"/>
            <a:ext cx="1514250" cy="1514250"/>
          </a:xfrm>
          <a:prstGeom prst="rect">
            <a:avLst/>
          </a:prstGeom>
          <a:noFill/>
          <a:ln>
            <a:noFill/>
          </a:ln>
        </p:spPr>
      </p:pic>
      <p:sp>
        <p:nvSpPr>
          <p:cNvPr id="241" name="Google Shape;241;p29"/>
          <p:cNvSpPr txBox="1"/>
          <p:nvPr/>
        </p:nvSpPr>
        <p:spPr>
          <a:xfrm>
            <a:off x="6090525" y="2918525"/>
            <a:ext cx="2679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800"/>
          </a:p>
          <a:p>
            <a:pPr indent="0" lvl="0" marL="0" rtl="0" algn="ctr">
              <a:spcBef>
                <a:spcPts val="0"/>
              </a:spcBef>
              <a:spcAft>
                <a:spcPts val="0"/>
              </a:spcAft>
              <a:buNone/>
            </a:pPr>
            <a:r>
              <a:rPr b="1" lang="sv-SE" sz="1800"/>
              <a:t>(Goals)</a:t>
            </a:r>
            <a:endParaRPr b="1" sz="1800"/>
          </a:p>
          <a:p>
            <a:pPr indent="0" lvl="0" marL="0" rtl="0" algn="ctr">
              <a:spcBef>
                <a:spcPts val="0"/>
              </a:spcBef>
              <a:spcAft>
                <a:spcPts val="0"/>
              </a:spcAft>
              <a:buNone/>
            </a:pPr>
            <a:r>
              <a:t/>
            </a:r>
            <a:endParaRPr b="1" sz="1800"/>
          </a:p>
          <a:p>
            <a:pPr indent="0" lvl="0" marL="0" rtl="0" algn="ctr">
              <a:spcBef>
                <a:spcPts val="0"/>
              </a:spcBef>
              <a:spcAft>
                <a:spcPts val="0"/>
              </a:spcAft>
              <a:buNone/>
            </a:pPr>
            <a:r>
              <a:rPr lang="sv-SE"/>
              <a:t>Cause Crashes</a:t>
            </a:r>
            <a:endParaRPr/>
          </a:p>
          <a:p>
            <a:pPr indent="0" lvl="0" marL="0" rtl="0" algn="ctr">
              <a:spcBef>
                <a:spcPts val="0"/>
              </a:spcBef>
              <a:spcAft>
                <a:spcPts val="0"/>
              </a:spcAft>
              <a:buNone/>
            </a:pPr>
            <a:r>
              <a:rPr lang="sv-SE"/>
              <a:t>Cover Code Structure, Generate Covering Array,</a:t>
            </a:r>
            <a:endParaRPr/>
          </a:p>
          <a:p>
            <a:pPr indent="0" lvl="0" marL="0" rtl="0" algn="ctr">
              <a:spcBef>
                <a:spcPts val="0"/>
              </a:spcBef>
              <a:spcAft>
                <a:spcPts val="0"/>
              </a:spcAft>
              <a:buNone/>
            </a:pPr>
            <a:r>
              <a:rPr lang="sv-SE"/>
              <a:t>(...)</a:t>
            </a:r>
            <a:endParaRPr/>
          </a:p>
          <a:p>
            <a:pPr indent="0" lvl="0" marL="0" rtl="0" algn="ctr">
              <a:spcBef>
                <a:spcPts val="0"/>
              </a:spcBef>
              <a:spcAft>
                <a:spcPts val="0"/>
              </a:spcAft>
              <a:buNone/>
            </a:pPr>
            <a:r>
              <a:t/>
            </a:r>
            <a:endParaRPr b="1" sz="1800"/>
          </a:p>
          <a:p>
            <a:pPr indent="0" lvl="0" marL="0" rtl="0" algn="ctr">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48" name="Google Shape;248;p3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Solution Representation</a:t>
            </a:r>
            <a:endParaRPr/>
          </a:p>
        </p:txBody>
      </p:sp>
      <p:sp>
        <p:nvSpPr>
          <p:cNvPr id="249" name="Google Shape;249;p3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Must decide what a solution “looks like”. </a:t>
            </a:r>
            <a:endParaRPr/>
          </a:p>
          <a:p>
            <a:pPr indent="-393700" lvl="0" marL="457200" rtl="0" algn="l">
              <a:spcBef>
                <a:spcPts val="0"/>
              </a:spcBef>
              <a:spcAft>
                <a:spcPts val="0"/>
              </a:spcAft>
              <a:buSzPts val="2600"/>
              <a:buChar char="•"/>
            </a:pPr>
            <a:r>
              <a:rPr lang="sv-SE"/>
              <a:t>For unit testing:</a:t>
            </a:r>
            <a:endParaRPr/>
          </a:p>
          <a:p>
            <a:pPr indent="-368300" lvl="1" marL="914400" rtl="0" algn="l">
              <a:spcBef>
                <a:spcPts val="0"/>
              </a:spcBef>
              <a:spcAft>
                <a:spcPts val="0"/>
              </a:spcAft>
              <a:buSzPts val="2200"/>
              <a:buChar char="•"/>
            </a:pPr>
            <a:r>
              <a:rPr lang="sv-SE"/>
              <a:t>A solution is a test suite.</a:t>
            </a:r>
            <a:endParaRPr/>
          </a:p>
          <a:p>
            <a:pPr indent="-368300" lvl="1" marL="914400" rtl="0" algn="l">
              <a:spcBef>
                <a:spcPts val="0"/>
              </a:spcBef>
              <a:spcAft>
                <a:spcPts val="0"/>
              </a:spcAft>
              <a:buSzPts val="2200"/>
              <a:buChar char="•"/>
            </a:pPr>
            <a:r>
              <a:rPr lang="sv-SE"/>
              <a:t>A test suite contains 1+ test cases.</a:t>
            </a:r>
            <a:endParaRPr/>
          </a:p>
          <a:p>
            <a:pPr indent="-368300" lvl="1" marL="914400" rtl="0" algn="l">
              <a:spcBef>
                <a:spcPts val="0"/>
              </a:spcBef>
              <a:spcAft>
                <a:spcPts val="0"/>
              </a:spcAft>
              <a:buSzPts val="2200"/>
              <a:buChar char="•"/>
            </a:pPr>
            <a:r>
              <a:rPr lang="sv-SE"/>
              <a:t>Each test case interacts with a class-under-test.</a:t>
            </a:r>
            <a:endParaRPr/>
          </a:p>
          <a:p>
            <a:pPr indent="-368300" lvl="1" marL="914400" rtl="0" algn="l">
              <a:spcBef>
                <a:spcPts val="0"/>
              </a:spcBef>
              <a:spcAft>
                <a:spcPts val="0"/>
              </a:spcAft>
              <a:buSzPts val="2200"/>
              <a:buChar char="•"/>
            </a:pPr>
            <a:r>
              <a:rPr lang="sv-SE"/>
              <a:t>Each test case initialized the class-under-test.</a:t>
            </a:r>
            <a:endParaRPr/>
          </a:p>
          <a:p>
            <a:pPr indent="-368300" lvl="1" marL="914400" rtl="0" algn="l">
              <a:spcBef>
                <a:spcPts val="0"/>
              </a:spcBef>
              <a:spcAft>
                <a:spcPts val="0"/>
              </a:spcAft>
              <a:buSzPts val="2200"/>
              <a:buChar char="•"/>
            </a:pPr>
            <a:r>
              <a:rPr lang="sv-SE"/>
              <a:t>Each test case contains one or more actions.</a:t>
            </a:r>
            <a:endParaRPr/>
          </a:p>
          <a:p>
            <a:pPr indent="-342900" lvl="2" marL="1371600" rtl="0" algn="l">
              <a:spcBef>
                <a:spcPts val="0"/>
              </a:spcBef>
              <a:spcAft>
                <a:spcPts val="0"/>
              </a:spcAft>
              <a:buSzPts val="1800"/>
              <a:buChar char="•"/>
            </a:pPr>
            <a:r>
              <a:rPr lang="sv-SE"/>
              <a:t>An action is a method call or variable assignment. </a:t>
            </a:r>
            <a:endParaRPr/>
          </a:p>
          <a:p>
            <a:pPr indent="-342900" lvl="2" marL="1371600" rtl="0" algn="l">
              <a:spcBef>
                <a:spcPts val="0"/>
              </a:spcBef>
              <a:spcAft>
                <a:spcPts val="0"/>
              </a:spcAft>
              <a:buSzPts val="1800"/>
              <a:buChar char="•"/>
            </a:pPr>
            <a:r>
              <a:rPr lang="sv-SE"/>
              <a:t>Each action has parameters (method parameters or values to assign to variables).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56" name="Google Shape;256;p3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External vs Internal Representation</a:t>
            </a:r>
            <a:endParaRPr/>
          </a:p>
        </p:txBody>
      </p:sp>
      <p:pic>
        <p:nvPicPr>
          <p:cNvPr id="257" name="Google Shape;257;p31"/>
          <p:cNvPicPr preferRelativeResize="0"/>
          <p:nvPr/>
        </p:nvPicPr>
        <p:blipFill>
          <a:blip r:embed="rId3">
            <a:alphaModFix/>
          </a:blip>
          <a:stretch>
            <a:fillRect/>
          </a:stretch>
        </p:blipFill>
        <p:spPr>
          <a:xfrm>
            <a:off x="427713" y="1779774"/>
            <a:ext cx="8288572" cy="3155863"/>
          </a:xfrm>
          <a:prstGeom prst="rect">
            <a:avLst/>
          </a:prstGeom>
          <a:noFill/>
          <a:ln>
            <a:noFill/>
          </a:ln>
        </p:spPr>
      </p:pic>
      <p:sp>
        <p:nvSpPr>
          <p:cNvPr id="258" name="Google Shape;258;p31"/>
          <p:cNvSpPr/>
          <p:nvPr/>
        </p:nvSpPr>
        <p:spPr>
          <a:xfrm>
            <a:off x="4412850" y="1225650"/>
            <a:ext cx="4347300" cy="73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1800"/>
              <a:t>External (Phenotype) Representation</a:t>
            </a:r>
            <a:endParaRPr b="1" sz="1800"/>
          </a:p>
          <a:p>
            <a:pPr indent="0" lvl="0" marL="0" rtl="0" algn="l">
              <a:spcBef>
                <a:spcPts val="0"/>
              </a:spcBef>
              <a:spcAft>
                <a:spcPts val="0"/>
              </a:spcAft>
              <a:buNone/>
            </a:pPr>
            <a:r>
              <a:rPr lang="sv-SE"/>
              <a:t>Executable, human-readable</a:t>
            </a:r>
            <a:endParaRPr/>
          </a:p>
        </p:txBody>
      </p:sp>
      <p:sp>
        <p:nvSpPr>
          <p:cNvPr id="259" name="Google Shape;259;p31"/>
          <p:cNvSpPr/>
          <p:nvPr/>
        </p:nvSpPr>
        <p:spPr>
          <a:xfrm>
            <a:off x="303800" y="1225650"/>
            <a:ext cx="4108800" cy="73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1800"/>
              <a:t>Internal (Genotype) Representation</a:t>
            </a:r>
            <a:endParaRPr b="1" sz="1800"/>
          </a:p>
          <a:p>
            <a:pPr indent="0" lvl="0" marL="0" rtl="0" algn="l">
              <a:spcBef>
                <a:spcPts val="0"/>
              </a:spcBef>
              <a:spcAft>
                <a:spcPts val="0"/>
              </a:spcAft>
              <a:buNone/>
            </a:pPr>
            <a:r>
              <a:rPr lang="sv-SE"/>
              <a:t>Can be easily manipulated by metaheuristic</a:t>
            </a:r>
            <a:endParaRPr/>
          </a:p>
        </p:txBody>
      </p:sp>
      <p:sp>
        <p:nvSpPr>
          <p:cNvPr id="260" name="Google Shape;260;p31"/>
          <p:cNvSpPr/>
          <p:nvPr/>
        </p:nvSpPr>
        <p:spPr>
          <a:xfrm>
            <a:off x="953275" y="2084625"/>
            <a:ext cx="1141800" cy="20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Test Suite</a:t>
            </a:r>
            <a:endParaRPr/>
          </a:p>
        </p:txBody>
      </p:sp>
      <p:sp>
        <p:nvSpPr>
          <p:cNvPr id="261" name="Google Shape;261;p31"/>
          <p:cNvSpPr/>
          <p:nvPr/>
        </p:nvSpPr>
        <p:spPr>
          <a:xfrm>
            <a:off x="1336150" y="2292525"/>
            <a:ext cx="1141800" cy="20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Test Case</a:t>
            </a:r>
            <a:endParaRPr/>
          </a:p>
        </p:txBody>
      </p:sp>
      <p:sp>
        <p:nvSpPr>
          <p:cNvPr id="262" name="Google Shape;262;p31"/>
          <p:cNvSpPr/>
          <p:nvPr/>
        </p:nvSpPr>
        <p:spPr>
          <a:xfrm>
            <a:off x="2735150" y="3167725"/>
            <a:ext cx="1141800" cy="123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Actions, with ID (method or variable), parameters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4"/>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83" name="Google Shape;83;p14"/>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p>
            <a:pPr indent="0" lvl="0" marL="0" rtl="0" algn="l">
              <a:lnSpc>
                <a:spcPct val="108333"/>
              </a:lnSpc>
              <a:spcBef>
                <a:spcPts val="0"/>
              </a:spcBef>
              <a:spcAft>
                <a:spcPts val="0"/>
              </a:spcAft>
              <a:buClr>
                <a:schemeClr val="dk1"/>
              </a:buClr>
              <a:buSzPts val="3600"/>
              <a:buFont typeface="Arial"/>
              <a:buNone/>
            </a:pPr>
            <a:r>
              <a:rPr lang="sv-SE"/>
              <a:t>Automating Test Creation</a:t>
            </a:r>
            <a:endParaRPr/>
          </a:p>
        </p:txBody>
      </p:sp>
      <p:sp>
        <p:nvSpPr>
          <p:cNvPr id="84" name="Google Shape;84;p14"/>
          <p:cNvSpPr txBox="1"/>
          <p:nvPr>
            <p:ph idx="1" type="body"/>
          </p:nvPr>
        </p:nvSpPr>
        <p:spPr>
          <a:xfrm>
            <a:off x="468900" y="1282400"/>
            <a:ext cx="4790100" cy="3480300"/>
          </a:xfrm>
          <a:prstGeom prst="rect">
            <a:avLst/>
          </a:prstGeom>
          <a:noFill/>
          <a:ln>
            <a:noFill/>
          </a:ln>
        </p:spPr>
        <p:txBody>
          <a:bodyPr anchorCtr="0" anchor="t" bIns="45700" lIns="91425" spcFirstLastPara="1" rIns="91425" wrap="square" tIns="45700">
            <a:noAutofit/>
          </a:bodyPr>
          <a:lstStyle/>
          <a:p>
            <a:pPr indent="-393700" lvl="0" marL="457200" rtl="0" algn="l">
              <a:lnSpc>
                <a:spcPct val="90000"/>
              </a:lnSpc>
              <a:spcBef>
                <a:spcPts val="0"/>
              </a:spcBef>
              <a:spcAft>
                <a:spcPts val="0"/>
              </a:spcAft>
              <a:buSzPts val="2600"/>
              <a:buChar char="•"/>
            </a:pPr>
            <a:r>
              <a:rPr lang="sv-SE"/>
              <a:t>Testing is invaluable…</a:t>
            </a:r>
            <a:endParaRPr/>
          </a:p>
          <a:p>
            <a:pPr indent="-393700" lvl="0" marL="457200" rtl="0" algn="l">
              <a:lnSpc>
                <a:spcPct val="90000"/>
              </a:lnSpc>
              <a:spcBef>
                <a:spcPts val="0"/>
              </a:spcBef>
              <a:spcAft>
                <a:spcPts val="0"/>
              </a:spcAft>
              <a:buSzPts val="2600"/>
              <a:buChar char="•"/>
            </a:pPr>
            <a:r>
              <a:rPr lang="sv-SE"/>
              <a:t>… but </a:t>
            </a:r>
            <a:r>
              <a:rPr b="1" lang="sv-SE">
                <a:solidFill>
                  <a:schemeClr val="accent3"/>
                </a:solidFill>
              </a:rPr>
              <a:t>expensive</a:t>
            </a:r>
            <a:r>
              <a:rPr lang="sv-SE"/>
              <a:t>.</a:t>
            </a:r>
            <a:endParaRPr/>
          </a:p>
          <a:p>
            <a:pPr indent="-368300" lvl="1" marL="914400" rtl="0" algn="l">
              <a:lnSpc>
                <a:spcPct val="90000"/>
              </a:lnSpc>
              <a:spcBef>
                <a:spcPts val="0"/>
              </a:spcBef>
              <a:spcAft>
                <a:spcPts val="0"/>
              </a:spcAft>
              <a:buSzPts val="2200"/>
              <a:buChar char="•"/>
            </a:pPr>
            <a:r>
              <a:rPr lang="sv-SE"/>
              <a:t>We test for </a:t>
            </a:r>
            <a:r>
              <a:rPr b="1" lang="sv-SE">
                <a:solidFill>
                  <a:schemeClr val="accent3"/>
                </a:solidFill>
              </a:rPr>
              <a:t>*many*</a:t>
            </a:r>
            <a:r>
              <a:rPr lang="sv-SE"/>
              <a:t> purposes.</a:t>
            </a:r>
            <a:endParaRPr/>
          </a:p>
          <a:p>
            <a:pPr indent="-368300" lvl="1" marL="914400" rtl="0" algn="l">
              <a:lnSpc>
                <a:spcPct val="90000"/>
              </a:lnSpc>
              <a:spcBef>
                <a:spcPts val="0"/>
              </a:spcBef>
              <a:spcAft>
                <a:spcPts val="0"/>
              </a:spcAft>
              <a:buSzPts val="2200"/>
              <a:buChar char="•"/>
            </a:pPr>
            <a:r>
              <a:rPr lang="sv-SE"/>
              <a:t>Near-infinite number of possible tests we could try. </a:t>
            </a:r>
            <a:endParaRPr/>
          </a:p>
          <a:p>
            <a:pPr indent="-368300" lvl="1" marL="914400" rtl="0" algn="l">
              <a:lnSpc>
                <a:spcPct val="90000"/>
              </a:lnSpc>
              <a:spcBef>
                <a:spcPts val="0"/>
              </a:spcBef>
              <a:spcAft>
                <a:spcPts val="0"/>
              </a:spcAft>
              <a:buSzPts val="2200"/>
              <a:buChar char="•"/>
            </a:pPr>
            <a:r>
              <a:rPr lang="sv-SE"/>
              <a:t>Hard to achieve volume.</a:t>
            </a:r>
            <a:endParaRPr/>
          </a:p>
        </p:txBody>
      </p:sp>
      <p:pic>
        <p:nvPicPr>
          <p:cNvPr id="85" name="Google Shape;85;p14"/>
          <p:cNvPicPr preferRelativeResize="0"/>
          <p:nvPr/>
        </p:nvPicPr>
        <p:blipFill>
          <a:blip r:embed="rId3">
            <a:alphaModFix/>
          </a:blip>
          <a:stretch>
            <a:fillRect/>
          </a:stretch>
        </p:blipFill>
        <p:spPr>
          <a:xfrm>
            <a:off x="5416175" y="1263500"/>
            <a:ext cx="3270625" cy="2616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69" name="Google Shape;269;p3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Fitness Functions</a:t>
            </a:r>
            <a:endParaRPr/>
          </a:p>
        </p:txBody>
      </p:sp>
      <p:sp>
        <p:nvSpPr>
          <p:cNvPr id="270" name="Google Shape;270;p32"/>
          <p:cNvSpPr txBox="1"/>
          <p:nvPr>
            <p:ph idx="1" type="body"/>
          </p:nvPr>
        </p:nvSpPr>
        <p:spPr>
          <a:xfrm>
            <a:off x="1124875" y="1282400"/>
            <a:ext cx="75618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Domain-based scoring functions that determine how good a potential solution is.</a:t>
            </a:r>
            <a:endParaRPr/>
          </a:p>
          <a:p>
            <a:pPr indent="-368300" lvl="1" marL="914400" rtl="0" algn="l">
              <a:spcBef>
                <a:spcPts val="500"/>
              </a:spcBef>
              <a:spcAft>
                <a:spcPts val="0"/>
              </a:spcAft>
              <a:buSzPts val="2200"/>
              <a:buChar char="•"/>
            </a:pPr>
            <a:r>
              <a:rPr lang="sv-SE"/>
              <a:t>Should represent goals of tester.</a:t>
            </a:r>
            <a:endParaRPr/>
          </a:p>
          <a:p>
            <a:pPr indent="-368300" lvl="1" marL="914400" rtl="0" algn="l">
              <a:spcBef>
                <a:spcPts val="500"/>
              </a:spcBef>
              <a:spcAft>
                <a:spcPts val="0"/>
              </a:spcAft>
              <a:buSzPts val="2200"/>
              <a:buChar char="•"/>
            </a:pPr>
            <a:r>
              <a:rPr lang="sv-SE"/>
              <a:t>Must return a numeric score.</a:t>
            </a:r>
            <a:endParaRPr/>
          </a:p>
          <a:p>
            <a:pPr indent="-342900" lvl="2" marL="1371600" rtl="0" algn="l">
              <a:spcBef>
                <a:spcPts val="500"/>
              </a:spcBef>
              <a:spcAft>
                <a:spcPts val="0"/>
              </a:spcAft>
              <a:buSzPts val="1800"/>
              <a:buChar char="•"/>
            </a:pPr>
            <a:r>
              <a:rPr lang="sv-SE"/>
              <a:t>% of a checklist</a:t>
            </a:r>
            <a:endParaRPr/>
          </a:p>
          <a:p>
            <a:pPr indent="-342900" lvl="2" marL="1371600" rtl="0" algn="l">
              <a:spcBef>
                <a:spcPts val="500"/>
              </a:spcBef>
              <a:spcAft>
                <a:spcPts val="0"/>
              </a:spcAft>
              <a:buSzPts val="1800"/>
              <a:buChar char="•"/>
            </a:pPr>
            <a:r>
              <a:rPr lang="sv-SE"/>
              <a:t>raw number</a:t>
            </a:r>
            <a:endParaRPr/>
          </a:p>
          <a:p>
            <a:pPr indent="-342900" lvl="2" marL="1371600" rtl="0" algn="l">
              <a:spcBef>
                <a:spcPts val="500"/>
              </a:spcBef>
              <a:spcAft>
                <a:spcPts val="0"/>
              </a:spcAft>
              <a:buSzPts val="1800"/>
              <a:buChar char="•"/>
            </a:pPr>
            <a:r>
              <a:rPr lang="sv-SE"/>
              <a:t>NOT Boolean (no feedback)</a:t>
            </a:r>
            <a:endParaRPr/>
          </a:p>
          <a:p>
            <a:pPr indent="-368300" lvl="1" marL="914400" rtl="0" algn="l">
              <a:spcBef>
                <a:spcPts val="500"/>
              </a:spcBef>
              <a:spcAft>
                <a:spcPts val="0"/>
              </a:spcAft>
              <a:buSzPts val="2200"/>
              <a:buChar char="•"/>
            </a:pPr>
            <a:r>
              <a:rPr lang="sv-SE"/>
              <a:t>Can be maximized or minimized.</a:t>
            </a:r>
            <a:endParaRPr/>
          </a:p>
          <a:p>
            <a:pPr indent="0" lvl="0" marL="0" rtl="0" algn="l">
              <a:spcBef>
                <a:spcPts val="1000"/>
              </a:spcBef>
              <a:spcAft>
                <a:spcPts val="0"/>
              </a:spcAft>
              <a:buNone/>
            </a:pPr>
            <a:r>
              <a:t/>
            </a:r>
            <a:endParaRPr/>
          </a:p>
        </p:txBody>
      </p:sp>
      <p:pic>
        <p:nvPicPr>
          <p:cNvPr id="271" name="Google Shape;271;p32"/>
          <p:cNvPicPr preferRelativeResize="0"/>
          <p:nvPr/>
        </p:nvPicPr>
        <p:blipFill>
          <a:blip r:embed="rId3">
            <a:alphaModFix/>
          </a:blip>
          <a:stretch>
            <a:fillRect/>
          </a:stretch>
        </p:blipFill>
        <p:spPr>
          <a:xfrm>
            <a:off x="65150" y="2183650"/>
            <a:ext cx="1695550" cy="1677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78" name="Google Shape;278;p3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Fitness Functions</a:t>
            </a:r>
            <a:endParaRPr/>
          </a:p>
        </p:txBody>
      </p:sp>
      <p:sp>
        <p:nvSpPr>
          <p:cNvPr id="279" name="Google Shape;279;p33"/>
          <p:cNvSpPr txBox="1"/>
          <p:nvPr>
            <p:ph idx="1" type="body"/>
          </p:nvPr>
        </p:nvSpPr>
        <p:spPr>
          <a:xfrm>
            <a:off x="1686575" y="1282400"/>
            <a:ext cx="70002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Clr>
                <a:schemeClr val="accent3"/>
              </a:buClr>
              <a:buSzPts val="2600"/>
              <a:buChar char="•"/>
            </a:pPr>
            <a:r>
              <a:rPr b="1" lang="sv-SE">
                <a:solidFill>
                  <a:schemeClr val="accent3"/>
                </a:solidFill>
              </a:rPr>
              <a:t>Should offer feedback:</a:t>
            </a:r>
            <a:endParaRPr b="1">
              <a:solidFill>
                <a:schemeClr val="accent3"/>
              </a:solidFill>
            </a:endParaRPr>
          </a:p>
          <a:p>
            <a:pPr indent="-368300" lvl="1" marL="914400" rtl="0" algn="l">
              <a:spcBef>
                <a:spcPts val="500"/>
              </a:spcBef>
              <a:spcAft>
                <a:spcPts val="0"/>
              </a:spcAft>
              <a:buSzPts val="2200"/>
              <a:buChar char="•"/>
            </a:pPr>
            <a:r>
              <a:rPr lang="sv-SE"/>
              <a:t>Small change in solution should not lead to large change in score.</a:t>
            </a:r>
            <a:endParaRPr/>
          </a:p>
          <a:p>
            <a:pPr indent="-368300" lvl="1" marL="914400" rtl="0" algn="l">
              <a:spcBef>
                <a:spcPts val="500"/>
              </a:spcBef>
              <a:spcAft>
                <a:spcPts val="0"/>
              </a:spcAft>
              <a:buSzPts val="2200"/>
              <a:buChar char="•"/>
            </a:pPr>
            <a:r>
              <a:rPr lang="sv-SE"/>
              <a:t>Best functions calculate </a:t>
            </a:r>
            <a:r>
              <a:rPr i="1" lang="sv-SE">
                <a:solidFill>
                  <a:schemeClr val="accent3"/>
                </a:solidFill>
              </a:rPr>
              <a:t>distance</a:t>
            </a:r>
            <a:r>
              <a:rPr lang="sv-SE"/>
              <a:t> to optimality. </a:t>
            </a:r>
            <a:endParaRPr/>
          </a:p>
          <a:p>
            <a:pPr indent="-393700" lvl="0" marL="457200" rtl="0" algn="l">
              <a:spcBef>
                <a:spcPts val="1000"/>
              </a:spcBef>
              <a:spcAft>
                <a:spcPts val="0"/>
              </a:spcAft>
              <a:buClr>
                <a:schemeClr val="accent3"/>
              </a:buClr>
              <a:buSzPts val="2600"/>
              <a:buChar char="•"/>
            </a:pPr>
            <a:r>
              <a:rPr b="1" lang="sv-SE">
                <a:solidFill>
                  <a:schemeClr val="accent3"/>
                </a:solidFill>
              </a:rPr>
              <a:t>Can optimize more than one at once.</a:t>
            </a:r>
            <a:endParaRPr b="1">
              <a:solidFill>
                <a:schemeClr val="accent3"/>
              </a:solidFill>
            </a:endParaRPr>
          </a:p>
          <a:p>
            <a:pPr indent="-368300" lvl="1" marL="914400" rtl="0" algn="l">
              <a:spcBef>
                <a:spcPts val="500"/>
              </a:spcBef>
              <a:spcAft>
                <a:spcPts val="0"/>
              </a:spcAft>
              <a:buSzPts val="2200"/>
              <a:buChar char="•"/>
            </a:pPr>
            <a:r>
              <a:rPr lang="sv-SE"/>
              <a:t>Independently optimize functions</a:t>
            </a:r>
            <a:endParaRPr/>
          </a:p>
          <a:p>
            <a:pPr indent="-368300" lvl="1" marL="914400" rtl="0" algn="l">
              <a:spcBef>
                <a:spcPts val="500"/>
              </a:spcBef>
              <a:spcAft>
                <a:spcPts val="0"/>
              </a:spcAft>
              <a:buSzPts val="2200"/>
              <a:buChar char="•"/>
            </a:pPr>
            <a:r>
              <a:rPr lang="sv-SE"/>
              <a:t>Combine into single score.</a:t>
            </a:r>
            <a:endParaRPr/>
          </a:p>
          <a:p>
            <a:pPr indent="0" lvl="0" marL="0" rtl="0" algn="l">
              <a:spcBef>
                <a:spcPts val="1000"/>
              </a:spcBef>
              <a:spcAft>
                <a:spcPts val="0"/>
              </a:spcAft>
              <a:buNone/>
            </a:pPr>
            <a:r>
              <a:t/>
            </a:r>
            <a:endParaRPr/>
          </a:p>
        </p:txBody>
      </p:sp>
      <p:pic>
        <p:nvPicPr>
          <p:cNvPr id="280" name="Google Shape;280;p33"/>
          <p:cNvPicPr preferRelativeResize="0"/>
          <p:nvPr/>
        </p:nvPicPr>
        <p:blipFill>
          <a:blip r:embed="rId3">
            <a:alphaModFix/>
          </a:blip>
          <a:stretch>
            <a:fillRect/>
          </a:stretch>
        </p:blipFill>
        <p:spPr>
          <a:xfrm>
            <a:off x="65150" y="2183650"/>
            <a:ext cx="1695550" cy="1677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87" name="Google Shape;287;p3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Code Coverage</a:t>
            </a:r>
            <a:endParaRPr/>
          </a:p>
        </p:txBody>
      </p:sp>
      <p:sp>
        <p:nvSpPr>
          <p:cNvPr id="288" name="Google Shape;288;p3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solidFill>
                  <a:schemeClr val="accent3"/>
                </a:solidFill>
              </a:rPr>
              <a:t>Goal:</a:t>
            </a:r>
            <a:r>
              <a:rPr lang="sv-SE"/>
              <a:t> Attain Branch Coverage over the code.</a:t>
            </a:r>
            <a:endParaRPr/>
          </a:p>
          <a:p>
            <a:pPr indent="-368300" lvl="1" marL="914400" rtl="0" algn="l">
              <a:spcBef>
                <a:spcPts val="500"/>
              </a:spcBef>
              <a:spcAft>
                <a:spcPts val="0"/>
              </a:spcAft>
              <a:buSzPts val="2200"/>
              <a:buChar char="•"/>
            </a:pPr>
            <a:r>
              <a:rPr lang="sv-SE"/>
              <a:t>Tests must reach all branching points (i.e., if-statement) and execute all possible outcomes.</a:t>
            </a:r>
            <a:endParaRPr/>
          </a:p>
        </p:txBody>
      </p:sp>
      <p:sp>
        <p:nvSpPr>
          <p:cNvPr id="289" name="Google Shape;289;p34"/>
          <p:cNvSpPr txBox="1"/>
          <p:nvPr>
            <p:ph idx="1" type="body"/>
          </p:nvPr>
        </p:nvSpPr>
        <p:spPr>
          <a:xfrm>
            <a:off x="699350" y="2666025"/>
            <a:ext cx="4162800" cy="2143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sz="1800">
                <a:latin typeface="Consolas"/>
                <a:ea typeface="Consolas"/>
                <a:cs typeface="Consolas"/>
                <a:sym typeface="Consolas"/>
              </a:rPr>
              <a:t>if(x &lt; 10){ </a:t>
            </a:r>
            <a:endParaRPr b="1" sz="1800">
              <a:latin typeface="Consolas"/>
              <a:ea typeface="Consolas"/>
              <a:cs typeface="Consolas"/>
              <a:sym typeface="Consolas"/>
            </a:endParaRPr>
          </a:p>
          <a:p>
            <a:pPr indent="0" lvl="0" marL="0" rtl="0" algn="l">
              <a:spcBef>
                <a:spcPts val="1000"/>
              </a:spcBef>
              <a:spcAft>
                <a:spcPts val="0"/>
              </a:spcAft>
              <a:buNone/>
            </a:pPr>
            <a:r>
              <a:rPr lang="sv-SE" sz="1800">
                <a:latin typeface="Consolas"/>
                <a:ea typeface="Consolas"/>
                <a:cs typeface="Consolas"/>
                <a:sym typeface="Consolas"/>
              </a:rPr>
              <a:t>    // Do something.</a:t>
            </a:r>
            <a:endParaRPr sz="1800">
              <a:latin typeface="Consolas"/>
              <a:ea typeface="Consolas"/>
              <a:cs typeface="Consolas"/>
              <a:sym typeface="Consolas"/>
            </a:endParaRPr>
          </a:p>
          <a:p>
            <a:pPr indent="0" lvl="0" marL="0" rtl="0" algn="l">
              <a:spcBef>
                <a:spcPts val="1000"/>
              </a:spcBef>
              <a:spcAft>
                <a:spcPts val="0"/>
              </a:spcAft>
              <a:buNone/>
            </a:pPr>
            <a:r>
              <a:rPr lang="sv-SE" sz="1800">
                <a:latin typeface="Consolas"/>
                <a:ea typeface="Consolas"/>
                <a:cs typeface="Consolas"/>
                <a:sym typeface="Consolas"/>
              </a:rPr>
              <a:t>}else if (x == 10){ </a:t>
            </a:r>
            <a:endParaRPr b="1" sz="1800">
              <a:latin typeface="Consolas"/>
              <a:ea typeface="Consolas"/>
              <a:cs typeface="Consolas"/>
              <a:sym typeface="Consolas"/>
            </a:endParaRPr>
          </a:p>
          <a:p>
            <a:pPr indent="0" lvl="0" marL="0" rtl="0" algn="l">
              <a:spcBef>
                <a:spcPts val="1000"/>
              </a:spcBef>
              <a:spcAft>
                <a:spcPts val="0"/>
              </a:spcAft>
              <a:buNone/>
            </a:pPr>
            <a:r>
              <a:rPr lang="sv-SE" sz="1800">
                <a:latin typeface="Consolas"/>
                <a:ea typeface="Consolas"/>
                <a:cs typeface="Consolas"/>
                <a:sym typeface="Consolas"/>
              </a:rPr>
              <a:t>    // Do something else.</a:t>
            </a:r>
            <a:endParaRPr sz="1800">
              <a:latin typeface="Consolas"/>
              <a:ea typeface="Consolas"/>
              <a:cs typeface="Consolas"/>
              <a:sym typeface="Consolas"/>
            </a:endParaRPr>
          </a:p>
          <a:p>
            <a:pPr indent="0" lvl="0" marL="0" rtl="0" algn="l">
              <a:spcBef>
                <a:spcPts val="1000"/>
              </a:spcBef>
              <a:spcAft>
                <a:spcPts val="0"/>
              </a:spcAft>
              <a:buNone/>
            </a:pPr>
            <a:r>
              <a:rPr lang="sv-SE" sz="1800">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1000"/>
              </a:spcBef>
              <a:spcAft>
                <a:spcPts val="0"/>
              </a:spcAft>
              <a:buNone/>
            </a:pPr>
            <a:r>
              <a:t/>
            </a:r>
            <a:endParaRPr>
              <a:latin typeface="Consolas"/>
              <a:ea typeface="Consolas"/>
              <a:cs typeface="Consolas"/>
              <a:sym typeface="Consolas"/>
            </a:endParaRPr>
          </a:p>
        </p:txBody>
      </p:sp>
      <p:sp>
        <p:nvSpPr>
          <p:cNvPr id="290" name="Google Shape;290;p34"/>
          <p:cNvSpPr/>
          <p:nvPr/>
        </p:nvSpPr>
        <p:spPr>
          <a:xfrm>
            <a:off x="565675" y="2650325"/>
            <a:ext cx="1843800" cy="513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4"/>
          <p:cNvSpPr/>
          <p:nvPr/>
        </p:nvSpPr>
        <p:spPr>
          <a:xfrm>
            <a:off x="1466575" y="3498825"/>
            <a:ext cx="1906500" cy="471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4"/>
          <p:cNvSpPr txBox="1"/>
          <p:nvPr/>
        </p:nvSpPr>
        <p:spPr>
          <a:xfrm>
            <a:off x="4567350" y="2849350"/>
            <a:ext cx="321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93" name="Google Shape;293;p34"/>
          <p:cNvSpPr txBox="1"/>
          <p:nvPr/>
        </p:nvSpPr>
        <p:spPr>
          <a:xfrm>
            <a:off x="4169275" y="2849350"/>
            <a:ext cx="2985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SE" sz="2100">
                <a:solidFill>
                  <a:schemeClr val="dk1"/>
                </a:solidFill>
              </a:rPr>
              <a:t>In this code:</a:t>
            </a:r>
            <a:endParaRPr sz="2100">
              <a:solidFill>
                <a:schemeClr val="dk1"/>
              </a:solidFill>
            </a:endParaRPr>
          </a:p>
          <a:p>
            <a:pPr indent="-361950" lvl="0" marL="457200" rtl="0" algn="l">
              <a:spcBef>
                <a:spcPts val="0"/>
              </a:spcBef>
              <a:spcAft>
                <a:spcPts val="0"/>
              </a:spcAft>
              <a:buClr>
                <a:schemeClr val="dk1"/>
              </a:buClr>
              <a:buSzPts val="2100"/>
              <a:buChar char="●"/>
            </a:pPr>
            <a:r>
              <a:rPr lang="sv-SE" sz="2100">
                <a:solidFill>
                  <a:schemeClr val="dk1"/>
                </a:solidFill>
              </a:rPr>
              <a:t>Two Branches</a:t>
            </a:r>
            <a:endParaRPr sz="2100">
              <a:solidFill>
                <a:schemeClr val="dk1"/>
              </a:solidFill>
            </a:endParaRPr>
          </a:p>
          <a:p>
            <a:pPr indent="-361950" lvl="0" marL="457200" rtl="0" algn="l">
              <a:spcBef>
                <a:spcPts val="0"/>
              </a:spcBef>
              <a:spcAft>
                <a:spcPts val="0"/>
              </a:spcAft>
              <a:buClr>
                <a:schemeClr val="dk1"/>
              </a:buClr>
              <a:buSzPts val="2100"/>
              <a:buChar char="●"/>
            </a:pPr>
            <a:r>
              <a:rPr lang="sv-SE" sz="2100">
                <a:solidFill>
                  <a:schemeClr val="dk1"/>
                </a:solidFill>
              </a:rPr>
              <a:t>Each must evaluate to </a:t>
            </a:r>
            <a:r>
              <a:rPr lang="sv-SE" sz="2100">
                <a:solidFill>
                  <a:schemeClr val="dk1"/>
                </a:solidFill>
                <a:latin typeface="Consolas"/>
                <a:ea typeface="Consolas"/>
                <a:cs typeface="Consolas"/>
                <a:sym typeface="Consolas"/>
              </a:rPr>
              <a:t>true</a:t>
            </a:r>
            <a:r>
              <a:rPr lang="sv-SE" sz="2100">
                <a:solidFill>
                  <a:schemeClr val="dk1"/>
                </a:solidFill>
              </a:rPr>
              <a:t> and </a:t>
            </a:r>
            <a:r>
              <a:rPr lang="sv-SE" sz="2100">
                <a:solidFill>
                  <a:schemeClr val="dk1"/>
                </a:solidFill>
                <a:latin typeface="Consolas"/>
                <a:ea typeface="Consolas"/>
                <a:cs typeface="Consolas"/>
                <a:sym typeface="Consolas"/>
              </a:rPr>
              <a:t>false</a:t>
            </a:r>
            <a:r>
              <a:rPr lang="sv-SE" sz="2100">
                <a:solidFill>
                  <a:schemeClr val="dk1"/>
                </a:solidFill>
              </a:rPr>
              <a:t>.</a:t>
            </a:r>
            <a:endParaRPr sz="21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00" name="Google Shape;300;p3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Code Coverage</a:t>
            </a:r>
            <a:endParaRPr/>
          </a:p>
        </p:txBody>
      </p:sp>
      <p:sp>
        <p:nvSpPr>
          <p:cNvPr id="301" name="Google Shape;301;p3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solidFill>
                  <a:schemeClr val="accent3"/>
                </a:solidFill>
              </a:rPr>
              <a:t>Goal:</a:t>
            </a:r>
            <a:r>
              <a:rPr lang="sv-SE"/>
              <a:t> Attain Branch Coverage over the code.</a:t>
            </a:r>
            <a:endParaRPr/>
          </a:p>
          <a:p>
            <a:pPr indent="-393700" lvl="0" marL="457200" rtl="0" algn="l">
              <a:spcBef>
                <a:spcPts val="1000"/>
              </a:spcBef>
              <a:spcAft>
                <a:spcPts val="0"/>
              </a:spcAft>
              <a:buClr>
                <a:schemeClr val="accent3"/>
              </a:buClr>
              <a:buSzPts val="2600"/>
              <a:buChar char="•"/>
            </a:pPr>
            <a:r>
              <a:rPr b="1" lang="sv-SE">
                <a:solidFill>
                  <a:schemeClr val="accent3"/>
                </a:solidFill>
              </a:rPr>
              <a:t>Fitness function (Basic): </a:t>
            </a:r>
            <a:endParaRPr b="1">
              <a:solidFill>
                <a:schemeClr val="accent3"/>
              </a:solidFill>
            </a:endParaRPr>
          </a:p>
          <a:p>
            <a:pPr indent="-368300" lvl="1" marL="914400" rtl="0" algn="l">
              <a:spcBef>
                <a:spcPts val="500"/>
              </a:spcBef>
              <a:spcAft>
                <a:spcPts val="0"/>
              </a:spcAft>
              <a:buSzPts val="2200"/>
              <a:buChar char="•"/>
            </a:pPr>
            <a:r>
              <a:rPr lang="sv-SE"/>
              <a:t>Measure coverage and try to maximize % covered.</a:t>
            </a:r>
            <a:endParaRPr/>
          </a:p>
          <a:p>
            <a:pPr indent="-368300" lvl="1" marL="914400" rtl="0" algn="l">
              <a:spcBef>
                <a:spcPts val="500"/>
              </a:spcBef>
              <a:spcAft>
                <a:spcPts val="0"/>
              </a:spcAft>
              <a:buSzPts val="2200"/>
              <a:buChar char="•"/>
            </a:pPr>
            <a:r>
              <a:rPr b="1" lang="sv-SE">
                <a:solidFill>
                  <a:schemeClr val="accent3"/>
                </a:solidFill>
              </a:rPr>
              <a:t>Good:</a:t>
            </a:r>
            <a:r>
              <a:rPr lang="sv-SE"/>
              <a:t> Measurable indicator of progress. Can use standard tools (pytest-cov, Cobertura).</a:t>
            </a:r>
            <a:endParaRPr/>
          </a:p>
          <a:p>
            <a:pPr indent="-368300" lvl="1" marL="914400" rtl="0" algn="l">
              <a:spcBef>
                <a:spcPts val="500"/>
              </a:spcBef>
              <a:spcAft>
                <a:spcPts val="0"/>
              </a:spcAft>
              <a:buSzPts val="2200"/>
              <a:buChar char="•"/>
            </a:pPr>
            <a:r>
              <a:rPr b="1" lang="sv-SE">
                <a:solidFill>
                  <a:schemeClr val="accent3"/>
                </a:solidFill>
              </a:rPr>
              <a:t>Bad:</a:t>
            </a:r>
            <a:r>
              <a:rPr lang="sv-SE">
                <a:solidFill>
                  <a:schemeClr val="accent3"/>
                </a:solidFill>
              </a:rPr>
              <a:t> </a:t>
            </a:r>
            <a:r>
              <a:rPr lang="sv-SE"/>
              <a:t>No information on how to improve coverage.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08" name="Google Shape;308;p3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Code Coverage</a:t>
            </a:r>
            <a:endParaRPr/>
          </a:p>
        </p:txBody>
      </p:sp>
      <p:sp>
        <p:nvSpPr>
          <p:cNvPr id="309" name="Google Shape;309;p3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Advanced: Distance-Based Function</a:t>
            </a:r>
            <a:endParaRPr/>
          </a:p>
          <a:p>
            <a:pPr indent="-393700" lvl="0" marL="457200" rtl="0" algn="l">
              <a:spcBef>
                <a:spcPts val="1000"/>
              </a:spcBef>
              <a:spcAft>
                <a:spcPts val="0"/>
              </a:spcAft>
              <a:buClr>
                <a:schemeClr val="accent3"/>
              </a:buClr>
              <a:buSzPts val="2600"/>
              <a:buChar char="•"/>
            </a:pPr>
            <a:r>
              <a:rPr b="1" lang="sv-SE">
                <a:solidFill>
                  <a:schemeClr val="accent3"/>
                </a:solidFill>
              </a:rPr>
              <a:t>fitness = branch distance + approach level</a:t>
            </a:r>
            <a:endParaRPr b="1">
              <a:solidFill>
                <a:schemeClr val="accent3"/>
              </a:solidFill>
            </a:endParaRPr>
          </a:p>
          <a:p>
            <a:pPr indent="-368300" lvl="1" marL="914400" rtl="0" algn="l">
              <a:spcBef>
                <a:spcPts val="500"/>
              </a:spcBef>
              <a:spcAft>
                <a:spcPts val="0"/>
              </a:spcAft>
              <a:buClr>
                <a:schemeClr val="accent3"/>
              </a:buClr>
              <a:buSzPts val="2200"/>
              <a:buChar char="•"/>
            </a:pPr>
            <a:r>
              <a:rPr b="1" lang="sv-SE">
                <a:solidFill>
                  <a:schemeClr val="accent3"/>
                </a:solidFill>
              </a:rPr>
              <a:t>Approach level</a:t>
            </a:r>
            <a:r>
              <a:rPr lang="sv-SE">
                <a:solidFill>
                  <a:schemeClr val="accent3"/>
                </a:solidFill>
              </a:rPr>
              <a:t> </a:t>
            </a:r>
            <a:endParaRPr>
              <a:solidFill>
                <a:schemeClr val="accent3"/>
              </a:solidFill>
            </a:endParaRPr>
          </a:p>
          <a:p>
            <a:pPr indent="-342900" lvl="2" marL="1371600" rtl="0" algn="l">
              <a:spcBef>
                <a:spcPts val="500"/>
              </a:spcBef>
              <a:spcAft>
                <a:spcPts val="0"/>
              </a:spcAft>
              <a:buSzPts val="1800"/>
              <a:buChar char="•"/>
            </a:pPr>
            <a:r>
              <a:rPr lang="sv-SE"/>
              <a:t>Number of branching points we need to execute to get to the target branching point.</a:t>
            </a:r>
            <a:endParaRPr/>
          </a:p>
          <a:p>
            <a:pPr indent="-368300" lvl="1" marL="914400" rtl="0" algn="l">
              <a:spcBef>
                <a:spcPts val="500"/>
              </a:spcBef>
              <a:spcAft>
                <a:spcPts val="0"/>
              </a:spcAft>
              <a:buSzPts val="2200"/>
              <a:buChar char="•"/>
            </a:pPr>
            <a:r>
              <a:rPr b="1" lang="sv-SE">
                <a:solidFill>
                  <a:schemeClr val="accent3"/>
                </a:solidFill>
              </a:rPr>
              <a:t>Branch distance</a:t>
            </a:r>
            <a:r>
              <a:rPr lang="sv-SE"/>
              <a:t> </a:t>
            </a:r>
            <a:endParaRPr/>
          </a:p>
          <a:p>
            <a:pPr indent="-342900" lvl="2" marL="1371600" rtl="0" algn="l">
              <a:spcBef>
                <a:spcPts val="500"/>
              </a:spcBef>
              <a:spcAft>
                <a:spcPts val="0"/>
              </a:spcAft>
              <a:buSzPts val="1800"/>
              <a:buChar char="•"/>
            </a:pPr>
            <a:r>
              <a:rPr lang="sv-SE"/>
              <a:t>If other outcome is taken, how “close” was the target outcome? </a:t>
            </a:r>
            <a:endParaRPr/>
          </a:p>
          <a:p>
            <a:pPr indent="-342900" lvl="2" marL="1371600" rtl="0" algn="l">
              <a:spcBef>
                <a:spcPts val="500"/>
              </a:spcBef>
              <a:spcAft>
                <a:spcPts val="0"/>
              </a:spcAft>
              <a:buSzPts val="1800"/>
              <a:buChar char="•"/>
            </a:pPr>
            <a:r>
              <a:rPr lang="sv-SE"/>
              <a:t>How much do we need to change program values to get the outcome we wanted?</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16" name="Google Shape;316;p3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Branch Coverage</a:t>
            </a:r>
            <a:endParaRPr/>
          </a:p>
        </p:txBody>
      </p:sp>
      <p:sp>
        <p:nvSpPr>
          <p:cNvPr id="317" name="Google Shape;317;p37"/>
          <p:cNvSpPr txBox="1"/>
          <p:nvPr>
            <p:ph idx="1" type="body"/>
          </p:nvPr>
        </p:nvSpPr>
        <p:spPr>
          <a:xfrm>
            <a:off x="468895" y="1282400"/>
            <a:ext cx="41628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sz="1800">
                <a:latin typeface="Consolas"/>
                <a:ea typeface="Consolas"/>
                <a:cs typeface="Consolas"/>
                <a:sym typeface="Consolas"/>
              </a:rPr>
              <a:t>if(x &lt; 10){ // </a:t>
            </a:r>
            <a:r>
              <a:rPr b="1" lang="sv-SE" sz="1800">
                <a:latin typeface="Consolas"/>
                <a:ea typeface="Consolas"/>
                <a:cs typeface="Consolas"/>
                <a:sym typeface="Consolas"/>
              </a:rPr>
              <a:t>Branch 1</a:t>
            </a:r>
            <a:endParaRPr b="1" sz="1800">
              <a:latin typeface="Consolas"/>
              <a:ea typeface="Consolas"/>
              <a:cs typeface="Consolas"/>
              <a:sym typeface="Consolas"/>
            </a:endParaRPr>
          </a:p>
          <a:p>
            <a:pPr indent="0" lvl="0" marL="0" rtl="0" algn="l">
              <a:spcBef>
                <a:spcPts val="1000"/>
              </a:spcBef>
              <a:spcAft>
                <a:spcPts val="0"/>
              </a:spcAft>
              <a:buNone/>
            </a:pPr>
            <a:r>
              <a:rPr lang="sv-SE" sz="1800">
                <a:latin typeface="Consolas"/>
                <a:ea typeface="Consolas"/>
                <a:cs typeface="Consolas"/>
                <a:sym typeface="Consolas"/>
              </a:rPr>
              <a:t>    // Do something.</a:t>
            </a:r>
            <a:endParaRPr sz="1800">
              <a:latin typeface="Consolas"/>
              <a:ea typeface="Consolas"/>
              <a:cs typeface="Consolas"/>
              <a:sym typeface="Consolas"/>
            </a:endParaRPr>
          </a:p>
          <a:p>
            <a:pPr indent="0" lvl="0" marL="0" rtl="0" algn="l">
              <a:spcBef>
                <a:spcPts val="1000"/>
              </a:spcBef>
              <a:spcAft>
                <a:spcPts val="0"/>
              </a:spcAft>
              <a:buNone/>
            </a:pPr>
            <a:r>
              <a:rPr lang="sv-SE" sz="1800">
                <a:latin typeface="Consolas"/>
                <a:ea typeface="Consolas"/>
                <a:cs typeface="Consolas"/>
                <a:sym typeface="Consolas"/>
              </a:rPr>
              <a:t>}else if (x == 10){ </a:t>
            </a:r>
            <a:r>
              <a:rPr b="1" lang="sv-SE" sz="1800">
                <a:latin typeface="Consolas"/>
                <a:ea typeface="Consolas"/>
                <a:cs typeface="Consolas"/>
                <a:sym typeface="Consolas"/>
              </a:rPr>
              <a:t>// Branch 2</a:t>
            </a:r>
            <a:endParaRPr b="1" sz="1800">
              <a:latin typeface="Consolas"/>
              <a:ea typeface="Consolas"/>
              <a:cs typeface="Consolas"/>
              <a:sym typeface="Consolas"/>
            </a:endParaRPr>
          </a:p>
          <a:p>
            <a:pPr indent="0" lvl="0" marL="0" rtl="0" algn="l">
              <a:spcBef>
                <a:spcPts val="1000"/>
              </a:spcBef>
              <a:spcAft>
                <a:spcPts val="0"/>
              </a:spcAft>
              <a:buNone/>
            </a:pPr>
            <a:r>
              <a:rPr lang="sv-SE" sz="1800">
                <a:latin typeface="Consolas"/>
                <a:ea typeface="Consolas"/>
                <a:cs typeface="Consolas"/>
                <a:sym typeface="Consolas"/>
              </a:rPr>
              <a:t>    // Do something else.</a:t>
            </a:r>
            <a:endParaRPr sz="1800">
              <a:latin typeface="Consolas"/>
              <a:ea typeface="Consolas"/>
              <a:cs typeface="Consolas"/>
              <a:sym typeface="Consolas"/>
            </a:endParaRPr>
          </a:p>
          <a:p>
            <a:pPr indent="0" lvl="0" marL="0" rtl="0" algn="l">
              <a:spcBef>
                <a:spcPts val="1000"/>
              </a:spcBef>
              <a:spcAft>
                <a:spcPts val="0"/>
              </a:spcAft>
              <a:buNone/>
            </a:pPr>
            <a:r>
              <a:rPr lang="sv-SE" sz="1800">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1000"/>
              </a:spcBef>
              <a:spcAft>
                <a:spcPts val="0"/>
              </a:spcAft>
              <a:buNone/>
            </a:pPr>
            <a:r>
              <a:t/>
            </a:r>
            <a:endParaRPr>
              <a:latin typeface="Consolas"/>
              <a:ea typeface="Consolas"/>
              <a:cs typeface="Consolas"/>
              <a:sym typeface="Consolas"/>
            </a:endParaRPr>
          </a:p>
        </p:txBody>
      </p:sp>
      <p:sp>
        <p:nvSpPr>
          <p:cNvPr id="318" name="Google Shape;318;p37"/>
          <p:cNvSpPr/>
          <p:nvPr/>
        </p:nvSpPr>
        <p:spPr>
          <a:xfrm>
            <a:off x="4878900" y="1244000"/>
            <a:ext cx="3807900" cy="179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600"/>
              </a:spcBef>
              <a:spcAft>
                <a:spcPts val="0"/>
              </a:spcAft>
              <a:buNone/>
            </a:pPr>
            <a:r>
              <a:rPr b="1" lang="sv-SE" sz="1800"/>
              <a:t>Approach Level</a:t>
            </a:r>
            <a:endParaRPr b="1" sz="1800"/>
          </a:p>
          <a:p>
            <a:pPr indent="-342900" lvl="0" marL="457200" rtl="0" algn="l">
              <a:spcBef>
                <a:spcPts val="600"/>
              </a:spcBef>
              <a:spcAft>
                <a:spcPts val="0"/>
              </a:spcAft>
              <a:buSzPts val="1800"/>
              <a:buChar char="●"/>
            </a:pPr>
            <a:r>
              <a:rPr lang="sv-SE" sz="1800"/>
              <a:t>If Branch 1 is true, approach level = 1</a:t>
            </a:r>
            <a:endParaRPr sz="1800"/>
          </a:p>
          <a:p>
            <a:pPr indent="-342900" lvl="0" marL="457200" rtl="0" algn="l">
              <a:spcBef>
                <a:spcPts val="0"/>
              </a:spcBef>
              <a:spcAft>
                <a:spcPts val="0"/>
              </a:spcAft>
              <a:buSzPts val="1800"/>
              <a:buChar char="●"/>
            </a:pPr>
            <a:r>
              <a:rPr lang="sv-SE" sz="1800"/>
              <a:t>If Branch 1 is false, approach level = 0</a:t>
            </a:r>
            <a:endParaRPr sz="1800"/>
          </a:p>
          <a:p>
            <a:pPr indent="0" lvl="0" marL="0" rtl="0" algn="l">
              <a:spcBef>
                <a:spcPts val="0"/>
              </a:spcBef>
              <a:spcAft>
                <a:spcPts val="0"/>
              </a:spcAft>
              <a:buNone/>
            </a:pPr>
            <a:r>
              <a:t/>
            </a:r>
            <a:endParaRPr sz="200"/>
          </a:p>
        </p:txBody>
      </p:sp>
      <p:sp>
        <p:nvSpPr>
          <p:cNvPr id="319" name="Google Shape;319;p37"/>
          <p:cNvSpPr/>
          <p:nvPr/>
        </p:nvSpPr>
        <p:spPr>
          <a:xfrm>
            <a:off x="4878900" y="3089813"/>
            <a:ext cx="3807900" cy="179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600"/>
              </a:spcBef>
              <a:spcAft>
                <a:spcPts val="0"/>
              </a:spcAft>
              <a:buNone/>
            </a:pPr>
            <a:r>
              <a:rPr b="1" lang="sv-SE" sz="1800"/>
              <a:t>Branch Distance</a:t>
            </a:r>
            <a:endParaRPr b="1" sz="1800"/>
          </a:p>
          <a:p>
            <a:pPr indent="-342900" lvl="0" marL="457200" rtl="0" algn="l">
              <a:spcBef>
                <a:spcPts val="600"/>
              </a:spcBef>
              <a:spcAft>
                <a:spcPts val="0"/>
              </a:spcAft>
              <a:buSzPts val="1800"/>
              <a:buChar char="●"/>
            </a:pPr>
            <a:r>
              <a:rPr lang="sv-SE" sz="1800"/>
              <a:t>If x==10 evaluates to false, branch distance = (abs(x-10)+k).</a:t>
            </a:r>
            <a:endParaRPr sz="1800"/>
          </a:p>
          <a:p>
            <a:pPr indent="-342900" lvl="0" marL="457200" rtl="0" algn="l">
              <a:spcBef>
                <a:spcPts val="0"/>
              </a:spcBef>
              <a:spcAft>
                <a:spcPts val="0"/>
              </a:spcAft>
              <a:buSzPts val="1800"/>
              <a:buChar char="●"/>
            </a:pPr>
            <a:r>
              <a:rPr lang="sv-SE" sz="1800"/>
              <a:t>Closer x is to 10, closer the branch distance.</a:t>
            </a:r>
            <a:endParaRPr sz="1800"/>
          </a:p>
        </p:txBody>
      </p:sp>
      <p:sp>
        <p:nvSpPr>
          <p:cNvPr id="320" name="Google Shape;320;p37"/>
          <p:cNvSpPr/>
          <p:nvPr/>
        </p:nvSpPr>
        <p:spPr>
          <a:xfrm>
            <a:off x="449950" y="3837775"/>
            <a:ext cx="3978900" cy="57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2000"/>
              <a:t>Goal: Branch 2, </a:t>
            </a:r>
            <a:r>
              <a:rPr b="1" lang="sv-SE" sz="2000">
                <a:latin typeface="Consolas"/>
                <a:ea typeface="Consolas"/>
                <a:cs typeface="Consolas"/>
                <a:sym typeface="Consolas"/>
              </a:rPr>
              <a:t>True</a:t>
            </a:r>
            <a:r>
              <a:rPr b="1" lang="sv-SE" sz="2000"/>
              <a:t> Outcome</a:t>
            </a:r>
            <a:endParaRPr b="1"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27" name="Google Shape;327;p3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Other Common Fitness Functions</a:t>
            </a:r>
            <a:endParaRPr/>
          </a:p>
        </p:txBody>
      </p:sp>
      <p:sp>
        <p:nvSpPr>
          <p:cNvPr id="328" name="Google Shape;328;p3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sv-SE" sz="2400"/>
              <a:t>Number of methods called by test suite</a:t>
            </a:r>
            <a:endParaRPr sz="2400"/>
          </a:p>
          <a:p>
            <a:pPr indent="-381000" lvl="0" marL="457200" rtl="0" algn="l">
              <a:spcBef>
                <a:spcPts val="1000"/>
              </a:spcBef>
              <a:spcAft>
                <a:spcPts val="0"/>
              </a:spcAft>
              <a:buSzPts val="2400"/>
              <a:buChar char="●"/>
            </a:pPr>
            <a:r>
              <a:rPr lang="sv-SE" sz="2400"/>
              <a:t>Number of crashes or exceptions thrown</a:t>
            </a:r>
            <a:endParaRPr sz="2400"/>
          </a:p>
          <a:p>
            <a:pPr indent="-381000" lvl="0" marL="457200" rtl="0" algn="l">
              <a:spcBef>
                <a:spcPts val="1000"/>
              </a:spcBef>
              <a:spcAft>
                <a:spcPts val="0"/>
              </a:spcAft>
              <a:buSzPts val="2400"/>
              <a:buChar char="●"/>
            </a:pPr>
            <a:r>
              <a:rPr lang="sv-SE" sz="2400"/>
              <a:t>Diversity of input or output</a:t>
            </a:r>
            <a:endParaRPr sz="2400"/>
          </a:p>
          <a:p>
            <a:pPr indent="-381000" lvl="0" marL="457200" rtl="0" algn="l">
              <a:spcBef>
                <a:spcPts val="1000"/>
              </a:spcBef>
              <a:spcAft>
                <a:spcPts val="0"/>
              </a:spcAft>
              <a:buSzPts val="2400"/>
              <a:buChar char="●"/>
            </a:pPr>
            <a:r>
              <a:rPr lang="sv-SE" sz="2400"/>
              <a:t>Detection of planted faults</a:t>
            </a:r>
            <a:endParaRPr sz="2400"/>
          </a:p>
          <a:p>
            <a:pPr indent="-381000" lvl="0" marL="457200" rtl="0" algn="l">
              <a:spcBef>
                <a:spcPts val="1000"/>
              </a:spcBef>
              <a:spcAft>
                <a:spcPts val="0"/>
              </a:spcAft>
              <a:buSzPts val="2400"/>
              <a:buChar char="●"/>
            </a:pPr>
            <a:r>
              <a:rPr lang="sv-SE" sz="2400"/>
              <a:t>Amount of energy consumed</a:t>
            </a:r>
            <a:endParaRPr sz="2400"/>
          </a:p>
          <a:p>
            <a:pPr indent="-381000" lvl="0" marL="457200" rtl="0" algn="l">
              <a:spcBef>
                <a:spcPts val="1000"/>
              </a:spcBef>
              <a:spcAft>
                <a:spcPts val="0"/>
              </a:spcAft>
              <a:buSzPts val="2400"/>
              <a:buChar char="●"/>
            </a:pPr>
            <a:r>
              <a:rPr lang="sv-SE" sz="2400"/>
              <a:t>Amount of data downloaded/uploaded</a:t>
            </a:r>
            <a:endParaRPr sz="2400"/>
          </a:p>
          <a:p>
            <a:pPr indent="-381000" lvl="0" marL="457200" rtl="0" algn="l">
              <a:spcBef>
                <a:spcPts val="1000"/>
              </a:spcBef>
              <a:spcAft>
                <a:spcPts val="0"/>
              </a:spcAft>
              <a:buClr>
                <a:schemeClr val="accent3"/>
              </a:buClr>
              <a:buSzPts val="2400"/>
              <a:buChar char="●"/>
            </a:pPr>
            <a:r>
              <a:rPr b="1" lang="sv-SE" sz="2400">
                <a:solidFill>
                  <a:schemeClr val="accent3"/>
                </a:solidFill>
              </a:rPr>
              <a:t>… (anything that reflects what a </a:t>
            </a:r>
            <a:r>
              <a:rPr b="1" i="1" lang="sv-SE" sz="2400">
                <a:solidFill>
                  <a:schemeClr val="accent3"/>
                </a:solidFill>
              </a:rPr>
              <a:t>good</a:t>
            </a:r>
            <a:r>
              <a:rPr b="1" lang="sv-SE" sz="2400">
                <a:solidFill>
                  <a:schemeClr val="accent3"/>
                </a:solidFill>
              </a:rPr>
              <a:t> test is)</a:t>
            </a:r>
            <a:endParaRPr b="1" sz="2400">
              <a:solidFill>
                <a:schemeClr val="accent3"/>
              </a:solidFill>
            </a:endParaRPr>
          </a:p>
          <a:p>
            <a:pPr indent="0" lvl="0" marL="0" rtl="0" algn="l">
              <a:spcBef>
                <a:spcPts val="1000"/>
              </a:spcBef>
              <a:spcAft>
                <a:spcPts val="0"/>
              </a:spcAft>
              <a:buNone/>
            </a:pPr>
            <a:r>
              <a:t/>
            </a: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35" name="Google Shape;335;p3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Bloat Penalty</a:t>
            </a:r>
            <a:endParaRPr/>
          </a:p>
        </p:txBody>
      </p:sp>
      <p:sp>
        <p:nvSpPr>
          <p:cNvPr id="336" name="Google Shape;336;p3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Small penalty subtracted from fitness.</a:t>
            </a:r>
            <a:endParaRPr/>
          </a:p>
          <a:p>
            <a:pPr indent="-393700" lvl="0" marL="457200" rtl="0" algn="l">
              <a:spcBef>
                <a:spcPts val="0"/>
              </a:spcBef>
              <a:spcAft>
                <a:spcPts val="0"/>
              </a:spcAft>
              <a:buSzPts val="2600"/>
              <a:buChar char="•"/>
            </a:pPr>
            <a:r>
              <a:rPr lang="sv-SE"/>
              <a:t>Limits number of tests and number of actions.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393700" lvl="0" marL="457200" rtl="0" algn="l">
              <a:spcBef>
                <a:spcPts val="1000"/>
              </a:spcBef>
              <a:spcAft>
                <a:spcPts val="0"/>
              </a:spcAft>
              <a:buSzPts val="2600"/>
              <a:buChar char="•"/>
            </a:pPr>
            <a:r>
              <a:rPr lang="sv-SE"/>
              <a:t>Important not to penalize too heavily. </a:t>
            </a:r>
            <a:endParaRPr/>
          </a:p>
        </p:txBody>
      </p:sp>
      <p:pic>
        <p:nvPicPr>
          <p:cNvPr id="337" name="Google Shape;337;p39"/>
          <p:cNvPicPr preferRelativeResize="0"/>
          <p:nvPr/>
        </p:nvPicPr>
        <p:blipFill>
          <a:blip r:embed="rId3">
            <a:alphaModFix/>
          </a:blip>
          <a:stretch>
            <a:fillRect/>
          </a:stretch>
        </p:blipFill>
        <p:spPr>
          <a:xfrm>
            <a:off x="993588" y="2219325"/>
            <a:ext cx="6791325" cy="704850"/>
          </a:xfrm>
          <a:prstGeom prst="rect">
            <a:avLst/>
          </a:prstGeom>
          <a:noFill/>
          <a:ln>
            <a:noFill/>
          </a:ln>
        </p:spPr>
      </p:pic>
      <p:sp>
        <p:nvSpPr>
          <p:cNvPr id="338" name="Google Shape;338;p39"/>
          <p:cNvSpPr/>
          <p:nvPr/>
        </p:nvSpPr>
        <p:spPr>
          <a:xfrm>
            <a:off x="7270025" y="2157975"/>
            <a:ext cx="743700" cy="25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ex. 10</a:t>
            </a:r>
            <a:endParaRPr/>
          </a:p>
        </p:txBody>
      </p:sp>
      <p:sp>
        <p:nvSpPr>
          <p:cNvPr id="339" name="Google Shape;339;p39"/>
          <p:cNvSpPr/>
          <p:nvPr/>
        </p:nvSpPr>
        <p:spPr>
          <a:xfrm>
            <a:off x="7041225" y="2896850"/>
            <a:ext cx="743700" cy="25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ex. 30</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46" name="Google Shape;346;p4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Metaheuristic</a:t>
            </a:r>
            <a:endParaRPr/>
          </a:p>
        </p:txBody>
      </p:sp>
      <p:sp>
        <p:nvSpPr>
          <p:cNvPr id="347" name="Google Shape;347;p40"/>
          <p:cNvSpPr txBox="1"/>
          <p:nvPr>
            <p:ph idx="1" type="body"/>
          </p:nvPr>
        </p:nvSpPr>
        <p:spPr>
          <a:xfrm>
            <a:off x="3423125" y="1282400"/>
            <a:ext cx="52638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Decides how to select and revise solutions.</a:t>
            </a:r>
            <a:endParaRPr/>
          </a:p>
          <a:p>
            <a:pPr indent="-368300" lvl="1" marL="914400" rtl="0" algn="l">
              <a:spcBef>
                <a:spcPts val="500"/>
              </a:spcBef>
              <a:spcAft>
                <a:spcPts val="0"/>
              </a:spcAft>
              <a:buSzPts val="2200"/>
              <a:buChar char="•"/>
            </a:pPr>
            <a:r>
              <a:rPr lang="sv-SE"/>
              <a:t>Changes approach based on past guesses.</a:t>
            </a:r>
            <a:endParaRPr/>
          </a:p>
          <a:p>
            <a:pPr indent="-368300" lvl="1" marL="914400" rtl="0" algn="l">
              <a:spcBef>
                <a:spcPts val="500"/>
              </a:spcBef>
              <a:spcAft>
                <a:spcPts val="0"/>
              </a:spcAft>
              <a:buSzPts val="2200"/>
              <a:buChar char="•"/>
            </a:pPr>
            <a:r>
              <a:rPr lang="sv-SE"/>
              <a:t>Fitness functions give feedback.</a:t>
            </a:r>
            <a:endParaRPr/>
          </a:p>
          <a:p>
            <a:pPr indent="-368300" lvl="1" marL="914400" rtl="0" algn="l">
              <a:spcBef>
                <a:spcPts val="500"/>
              </a:spcBef>
              <a:spcAft>
                <a:spcPts val="0"/>
              </a:spcAft>
              <a:buSzPts val="2200"/>
              <a:buChar char="•"/>
            </a:pPr>
            <a:r>
              <a:rPr lang="sv-SE"/>
              <a:t>Population mechanisms choose new solutions and determine how solutions evolve.</a:t>
            </a:r>
            <a:endParaRPr/>
          </a:p>
          <a:p>
            <a:pPr indent="0" lvl="0" marL="0" rtl="0" algn="l">
              <a:spcBef>
                <a:spcPts val="1000"/>
              </a:spcBef>
              <a:spcAft>
                <a:spcPts val="0"/>
              </a:spcAft>
              <a:buNone/>
            </a:pPr>
            <a:r>
              <a:t/>
            </a:r>
            <a:endParaRPr/>
          </a:p>
        </p:txBody>
      </p:sp>
      <p:sp>
        <p:nvSpPr>
          <p:cNvPr id="348" name="Google Shape;348;p40"/>
          <p:cNvSpPr/>
          <p:nvPr/>
        </p:nvSpPr>
        <p:spPr>
          <a:xfrm>
            <a:off x="1175050" y="1787038"/>
            <a:ext cx="424200" cy="5208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0"/>
          <p:cNvSpPr/>
          <p:nvPr/>
        </p:nvSpPr>
        <p:spPr>
          <a:xfrm>
            <a:off x="1261255" y="1871952"/>
            <a:ext cx="424200" cy="5208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0"/>
          <p:cNvSpPr/>
          <p:nvPr/>
        </p:nvSpPr>
        <p:spPr>
          <a:xfrm>
            <a:off x="1347461" y="1956865"/>
            <a:ext cx="424200" cy="5208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 result for genetic algorithms" id="351" name="Google Shape;351;p40"/>
          <p:cNvPicPr preferRelativeResize="0"/>
          <p:nvPr/>
        </p:nvPicPr>
        <p:blipFill>
          <a:blip r:embed="rId3">
            <a:alphaModFix/>
          </a:blip>
          <a:stretch>
            <a:fillRect/>
          </a:stretch>
        </p:blipFill>
        <p:spPr>
          <a:xfrm>
            <a:off x="1771531" y="2469810"/>
            <a:ext cx="711407" cy="700748"/>
          </a:xfrm>
          <a:prstGeom prst="rect">
            <a:avLst/>
          </a:prstGeom>
          <a:noFill/>
          <a:ln>
            <a:noFill/>
          </a:ln>
        </p:spPr>
      </p:pic>
      <p:sp>
        <p:nvSpPr>
          <p:cNvPr id="352" name="Google Shape;352;p40"/>
          <p:cNvSpPr/>
          <p:nvPr/>
        </p:nvSpPr>
        <p:spPr>
          <a:xfrm>
            <a:off x="2482939" y="3156147"/>
            <a:ext cx="424200" cy="5208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0"/>
          <p:cNvSpPr/>
          <p:nvPr/>
        </p:nvSpPr>
        <p:spPr>
          <a:xfrm>
            <a:off x="2569144" y="3241061"/>
            <a:ext cx="424200" cy="5208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0"/>
          <p:cNvSpPr/>
          <p:nvPr/>
        </p:nvSpPr>
        <p:spPr>
          <a:xfrm>
            <a:off x="2655350" y="3325975"/>
            <a:ext cx="424200" cy="5208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61" name="Google Shape;361;p4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Metaheuristic</a:t>
            </a:r>
            <a:endParaRPr/>
          </a:p>
        </p:txBody>
      </p:sp>
      <p:sp>
        <p:nvSpPr>
          <p:cNvPr id="362" name="Google Shape;362;p41"/>
          <p:cNvSpPr txBox="1"/>
          <p:nvPr>
            <p:ph idx="1" type="body"/>
          </p:nvPr>
        </p:nvSpPr>
        <p:spPr>
          <a:xfrm>
            <a:off x="1614300" y="1282400"/>
            <a:ext cx="74127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Decides how to select and revise solutions.</a:t>
            </a:r>
            <a:endParaRPr/>
          </a:p>
          <a:p>
            <a:pPr indent="-368300" lvl="1" marL="914400" rtl="0" algn="l">
              <a:spcBef>
                <a:spcPts val="500"/>
              </a:spcBef>
              <a:spcAft>
                <a:spcPts val="0"/>
              </a:spcAft>
              <a:buSzPts val="2200"/>
              <a:buChar char="•"/>
            </a:pPr>
            <a:r>
              <a:rPr lang="sv-SE"/>
              <a:t>Small changes to single solution </a:t>
            </a:r>
            <a:r>
              <a:rPr b="1" lang="sv-SE">
                <a:solidFill>
                  <a:schemeClr val="accent3"/>
                </a:solidFill>
              </a:rPr>
              <a:t>(local search).</a:t>
            </a:r>
            <a:endParaRPr/>
          </a:p>
          <a:p>
            <a:pPr indent="-368300" lvl="1" marL="914400" rtl="0" algn="l">
              <a:spcBef>
                <a:spcPts val="500"/>
              </a:spcBef>
              <a:spcAft>
                <a:spcPts val="0"/>
              </a:spcAft>
              <a:buSzPts val="2200"/>
              <a:buChar char="•"/>
            </a:pPr>
            <a:r>
              <a:rPr lang="sv-SE"/>
              <a:t>L</a:t>
            </a:r>
            <a:r>
              <a:rPr lang="sv-SE"/>
              <a:t>arge changes to many solutions </a:t>
            </a:r>
            <a:r>
              <a:rPr b="1" lang="sv-SE">
                <a:solidFill>
                  <a:schemeClr val="accent3"/>
                </a:solidFill>
              </a:rPr>
              <a:t>(global search)</a:t>
            </a:r>
            <a:r>
              <a:rPr lang="sv-SE"/>
              <a:t>.</a:t>
            </a:r>
            <a:endParaRPr/>
          </a:p>
          <a:p>
            <a:pPr indent="-368300" lvl="1" marL="914400" rtl="0" algn="l">
              <a:spcBef>
                <a:spcPts val="500"/>
              </a:spcBef>
              <a:spcAft>
                <a:spcPts val="0"/>
              </a:spcAft>
              <a:buSzPts val="2200"/>
              <a:buChar char="•"/>
            </a:pPr>
            <a:r>
              <a:rPr lang="sv-SE"/>
              <a:t>Often based on natural phenomena. </a:t>
            </a:r>
            <a:endParaRPr/>
          </a:p>
          <a:p>
            <a:pPr indent="-342900" lvl="2" marL="1371600" rtl="0" algn="l">
              <a:spcBef>
                <a:spcPts val="500"/>
              </a:spcBef>
              <a:spcAft>
                <a:spcPts val="0"/>
              </a:spcAft>
              <a:buSzPts val="1800"/>
              <a:buChar char="•"/>
            </a:pPr>
            <a:r>
              <a:rPr lang="sv-SE"/>
              <a:t>(swarm behavior, evolution)</a:t>
            </a:r>
            <a:endParaRPr/>
          </a:p>
          <a:p>
            <a:pPr indent="-368300" lvl="1" marL="914400" rtl="0" algn="l">
              <a:spcBef>
                <a:spcPts val="500"/>
              </a:spcBef>
              <a:spcAft>
                <a:spcPts val="0"/>
              </a:spcAft>
              <a:buSzPts val="2200"/>
              <a:buChar char="•"/>
            </a:pPr>
            <a:r>
              <a:rPr lang="sv-SE"/>
              <a:t>Trade-off between speed, complexity, and understandability.</a:t>
            </a:r>
            <a:endParaRPr/>
          </a:p>
          <a:p>
            <a:pPr indent="0" lvl="0" marL="0" rtl="0" algn="l">
              <a:spcBef>
                <a:spcPts val="1000"/>
              </a:spcBef>
              <a:spcAft>
                <a:spcPts val="0"/>
              </a:spcAft>
              <a:buNone/>
            </a:pPr>
            <a:r>
              <a:t/>
            </a:r>
            <a:endParaRPr/>
          </a:p>
        </p:txBody>
      </p:sp>
      <p:sp>
        <p:nvSpPr>
          <p:cNvPr id="363" name="Google Shape;363;p41"/>
          <p:cNvSpPr/>
          <p:nvPr/>
        </p:nvSpPr>
        <p:spPr>
          <a:xfrm>
            <a:off x="134000" y="2139938"/>
            <a:ext cx="424200" cy="5208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1"/>
          <p:cNvSpPr/>
          <p:nvPr/>
        </p:nvSpPr>
        <p:spPr>
          <a:xfrm>
            <a:off x="220205" y="2224852"/>
            <a:ext cx="424200" cy="5208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1"/>
          <p:cNvSpPr/>
          <p:nvPr/>
        </p:nvSpPr>
        <p:spPr>
          <a:xfrm>
            <a:off x="306411" y="2309765"/>
            <a:ext cx="424200" cy="5208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 result for genetic algorithms" id="366" name="Google Shape;366;p41"/>
          <p:cNvPicPr preferRelativeResize="0"/>
          <p:nvPr/>
        </p:nvPicPr>
        <p:blipFill>
          <a:blip r:embed="rId3">
            <a:alphaModFix/>
          </a:blip>
          <a:stretch>
            <a:fillRect/>
          </a:stretch>
        </p:blipFill>
        <p:spPr>
          <a:xfrm>
            <a:off x="730481" y="2822710"/>
            <a:ext cx="711407" cy="700748"/>
          </a:xfrm>
          <a:prstGeom prst="rect">
            <a:avLst/>
          </a:prstGeom>
          <a:noFill/>
          <a:ln>
            <a:noFill/>
          </a:ln>
        </p:spPr>
      </p:pic>
      <p:sp>
        <p:nvSpPr>
          <p:cNvPr id="367" name="Google Shape;367;p41"/>
          <p:cNvSpPr/>
          <p:nvPr/>
        </p:nvSpPr>
        <p:spPr>
          <a:xfrm>
            <a:off x="1441889" y="3509047"/>
            <a:ext cx="424200" cy="5208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1"/>
          <p:cNvSpPr/>
          <p:nvPr/>
        </p:nvSpPr>
        <p:spPr>
          <a:xfrm>
            <a:off x="1528094" y="3593961"/>
            <a:ext cx="424200" cy="5208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1"/>
          <p:cNvSpPr/>
          <p:nvPr/>
        </p:nvSpPr>
        <p:spPr>
          <a:xfrm>
            <a:off x="1614300" y="3678875"/>
            <a:ext cx="424200" cy="5208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5"/>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91" name="Google Shape;91;p15"/>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p>
            <a:pPr indent="0" lvl="0" marL="0" rtl="0" algn="l">
              <a:lnSpc>
                <a:spcPct val="108333"/>
              </a:lnSpc>
              <a:spcBef>
                <a:spcPts val="0"/>
              </a:spcBef>
              <a:spcAft>
                <a:spcPts val="0"/>
              </a:spcAft>
              <a:buClr>
                <a:schemeClr val="dk1"/>
              </a:buClr>
              <a:buSzPts val="3600"/>
              <a:buFont typeface="Arial"/>
              <a:buNone/>
            </a:pPr>
            <a:r>
              <a:rPr lang="sv-SE"/>
              <a:t>Automating Test Creation</a:t>
            </a:r>
            <a:endParaRPr/>
          </a:p>
        </p:txBody>
      </p:sp>
      <p:sp>
        <p:nvSpPr>
          <p:cNvPr id="92" name="Google Shape;92;p15"/>
          <p:cNvSpPr txBox="1"/>
          <p:nvPr>
            <p:ph idx="1" type="body"/>
          </p:nvPr>
        </p:nvSpPr>
        <p:spPr>
          <a:xfrm>
            <a:off x="468900" y="1282400"/>
            <a:ext cx="4608600" cy="3480300"/>
          </a:xfrm>
          <a:prstGeom prst="rect">
            <a:avLst/>
          </a:prstGeom>
          <a:noFill/>
          <a:ln>
            <a:noFill/>
          </a:ln>
        </p:spPr>
        <p:txBody>
          <a:bodyPr anchorCtr="0" anchor="t" bIns="45700" lIns="91425" spcFirstLastPara="1" rIns="91425" wrap="square" tIns="45700">
            <a:noAutofit/>
          </a:bodyPr>
          <a:lstStyle/>
          <a:p>
            <a:pPr indent="-393700" lvl="0" marL="457200" rtl="0" algn="l">
              <a:lnSpc>
                <a:spcPct val="90000"/>
              </a:lnSpc>
              <a:spcBef>
                <a:spcPts val="0"/>
              </a:spcBef>
              <a:spcAft>
                <a:spcPts val="0"/>
              </a:spcAft>
              <a:buSzPts val="2600"/>
              <a:buChar char="•"/>
            </a:pPr>
            <a:r>
              <a:rPr lang="sv-SE"/>
              <a:t>Relieve cost by automating test creation.</a:t>
            </a:r>
            <a:endParaRPr/>
          </a:p>
          <a:p>
            <a:pPr indent="-368300" lvl="1" marL="914400" rtl="0" algn="l">
              <a:lnSpc>
                <a:spcPct val="90000"/>
              </a:lnSpc>
              <a:spcBef>
                <a:spcPts val="0"/>
              </a:spcBef>
              <a:spcAft>
                <a:spcPts val="0"/>
              </a:spcAft>
              <a:buClr>
                <a:schemeClr val="accent3"/>
              </a:buClr>
              <a:buSzPts val="2200"/>
              <a:buChar char="•"/>
            </a:pPr>
            <a:r>
              <a:rPr b="1" lang="sv-SE">
                <a:solidFill>
                  <a:schemeClr val="accent3"/>
                </a:solidFill>
              </a:rPr>
              <a:t>Traditional Focus: </a:t>
            </a:r>
            <a:r>
              <a:rPr b="1" lang="sv-SE">
                <a:solidFill>
                  <a:schemeClr val="accent3"/>
                </a:solidFill>
              </a:rPr>
              <a:t>Generate test input</a:t>
            </a:r>
            <a:r>
              <a:rPr lang="sv-SE">
                <a:solidFill>
                  <a:schemeClr val="accent3"/>
                </a:solidFill>
              </a:rPr>
              <a:t>.</a:t>
            </a:r>
            <a:endParaRPr>
              <a:solidFill>
                <a:schemeClr val="accent3"/>
              </a:solidFill>
            </a:endParaRPr>
          </a:p>
          <a:p>
            <a:pPr indent="-342900" lvl="2" marL="1371600" rtl="0" algn="l">
              <a:lnSpc>
                <a:spcPct val="90000"/>
              </a:lnSpc>
              <a:spcBef>
                <a:spcPts val="0"/>
              </a:spcBef>
              <a:spcAft>
                <a:spcPts val="0"/>
              </a:spcAft>
              <a:buSzPts val="1800"/>
              <a:buChar char="•"/>
            </a:pPr>
            <a:r>
              <a:rPr lang="sv-SE"/>
              <a:t>Just n</a:t>
            </a:r>
            <a:r>
              <a:rPr lang="sv-SE"/>
              <a:t>eed to add assertions.</a:t>
            </a:r>
            <a:endParaRPr/>
          </a:p>
          <a:p>
            <a:pPr indent="-342900" lvl="2" marL="1371600" rtl="0" algn="l">
              <a:lnSpc>
                <a:spcPct val="90000"/>
              </a:lnSpc>
              <a:spcBef>
                <a:spcPts val="0"/>
              </a:spcBef>
              <a:spcAft>
                <a:spcPts val="0"/>
              </a:spcAft>
              <a:buSzPts val="1800"/>
              <a:buChar char="•"/>
            </a:pPr>
            <a:r>
              <a:rPr lang="sv-SE"/>
              <a:t>(Or measure crashes, performance, etc.)</a:t>
            </a:r>
            <a:endParaRPr/>
          </a:p>
          <a:p>
            <a:pPr indent="-368300" lvl="1" marL="914400" rtl="0" algn="l">
              <a:lnSpc>
                <a:spcPct val="90000"/>
              </a:lnSpc>
              <a:spcBef>
                <a:spcPts val="0"/>
              </a:spcBef>
              <a:spcAft>
                <a:spcPts val="0"/>
              </a:spcAft>
              <a:buSzPts val="2200"/>
              <a:buChar char="•"/>
            </a:pPr>
            <a:r>
              <a:rPr lang="sv-SE"/>
              <a:t>New approaches have limited ability to </a:t>
            </a:r>
            <a:r>
              <a:rPr b="1" lang="sv-SE">
                <a:solidFill>
                  <a:schemeClr val="accent3"/>
                </a:solidFill>
              </a:rPr>
              <a:t>generate test oracles</a:t>
            </a:r>
            <a:r>
              <a:rPr lang="sv-SE"/>
              <a:t>. </a:t>
            </a:r>
            <a:endParaRPr/>
          </a:p>
        </p:txBody>
      </p:sp>
      <p:pic>
        <p:nvPicPr>
          <p:cNvPr id="93" name="Google Shape;93;p15"/>
          <p:cNvPicPr preferRelativeResize="0"/>
          <p:nvPr/>
        </p:nvPicPr>
        <p:blipFill>
          <a:blip r:embed="rId3">
            <a:alphaModFix/>
          </a:blip>
          <a:stretch>
            <a:fillRect/>
          </a:stretch>
        </p:blipFill>
        <p:spPr>
          <a:xfrm>
            <a:off x="5505698" y="1433450"/>
            <a:ext cx="3291725" cy="2869300"/>
          </a:xfrm>
          <a:prstGeom prst="rect">
            <a:avLst/>
          </a:prstGeom>
          <a:noFill/>
          <a:ln>
            <a:noFill/>
          </a:ln>
        </p:spPr>
      </p:pic>
      <p:cxnSp>
        <p:nvCxnSpPr>
          <p:cNvPr id="94" name="Google Shape;94;p15"/>
          <p:cNvCxnSpPr/>
          <p:nvPr/>
        </p:nvCxnSpPr>
        <p:spPr>
          <a:xfrm>
            <a:off x="5943050" y="2143125"/>
            <a:ext cx="2382300" cy="0"/>
          </a:xfrm>
          <a:prstGeom prst="straightConnector1">
            <a:avLst/>
          </a:prstGeom>
          <a:noFill/>
          <a:ln cap="flat" cmpd="sng" w="9525">
            <a:solidFill>
              <a:srgbClr val="FF0000"/>
            </a:solidFill>
            <a:prstDash val="solid"/>
            <a:round/>
            <a:headEnd len="med" w="med" type="none"/>
            <a:tailEnd len="med" w="med" type="none"/>
          </a:ln>
        </p:spPr>
      </p:cxnSp>
      <p:sp>
        <p:nvSpPr>
          <p:cNvPr id="95" name="Google Shape;95;p15"/>
          <p:cNvSpPr txBox="1"/>
          <p:nvPr/>
        </p:nvSpPr>
        <p:spPr>
          <a:xfrm>
            <a:off x="7013400" y="2143125"/>
            <a:ext cx="1673400" cy="17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solidFill>
                  <a:srgbClr val="FF0000"/>
                </a:solidFill>
              </a:rPr>
              <a:t>Automation!</a:t>
            </a:r>
            <a:endParaRPr>
              <a:solidFill>
                <a:srgbClr val="FF0000"/>
              </a:solidFill>
            </a:endParaRPr>
          </a:p>
        </p:txBody>
      </p:sp>
      <p:cxnSp>
        <p:nvCxnSpPr>
          <p:cNvPr id="96" name="Google Shape;96;p15"/>
          <p:cNvCxnSpPr/>
          <p:nvPr/>
        </p:nvCxnSpPr>
        <p:spPr>
          <a:xfrm>
            <a:off x="6544775" y="3264150"/>
            <a:ext cx="807900" cy="0"/>
          </a:xfrm>
          <a:prstGeom prst="straightConnector1">
            <a:avLst/>
          </a:prstGeom>
          <a:noFill/>
          <a:ln cap="flat" cmpd="sng" w="9525">
            <a:solidFill>
              <a:srgbClr val="FF0000"/>
            </a:solidFill>
            <a:prstDash val="solid"/>
            <a:round/>
            <a:headEnd len="med" w="med" type="none"/>
            <a:tailEnd len="med" w="med" type="none"/>
          </a:ln>
        </p:spPr>
      </p:cxnSp>
      <p:sp>
        <p:nvSpPr>
          <p:cNvPr id="97" name="Google Shape;97;p15"/>
          <p:cNvSpPr txBox="1"/>
          <p:nvPr/>
        </p:nvSpPr>
        <p:spPr>
          <a:xfrm>
            <a:off x="7006375" y="2827275"/>
            <a:ext cx="1895700" cy="2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solidFill>
                  <a:srgbClr val="FF0000"/>
                </a:solidFill>
              </a:rPr>
              <a:t>Tests are generating!</a:t>
            </a:r>
            <a:endParaRPr>
              <a:solidFill>
                <a:srgbClr val="FF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76" name="Google Shape;376;p4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How Long Do We Spend Searching?</a:t>
            </a:r>
            <a:endParaRPr/>
          </a:p>
        </p:txBody>
      </p:sp>
      <p:sp>
        <p:nvSpPr>
          <p:cNvPr id="377" name="Google Shape;377;p4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Exhaustive search not viable.</a:t>
            </a:r>
            <a:endParaRPr/>
          </a:p>
          <a:p>
            <a:pPr indent="-393700" lvl="0" marL="457200" rtl="0" algn="l">
              <a:spcBef>
                <a:spcPts val="1000"/>
              </a:spcBef>
              <a:spcAft>
                <a:spcPts val="0"/>
              </a:spcAft>
              <a:buSzPts val="2600"/>
              <a:buChar char="•"/>
            </a:pPr>
            <a:r>
              <a:rPr lang="sv-SE"/>
              <a:t>Search can be bound by a </a:t>
            </a:r>
            <a:r>
              <a:rPr b="1" lang="sv-SE">
                <a:solidFill>
                  <a:schemeClr val="accent3"/>
                </a:solidFill>
              </a:rPr>
              <a:t>search budget</a:t>
            </a:r>
            <a:r>
              <a:rPr lang="sv-SE"/>
              <a:t>.</a:t>
            </a:r>
            <a:endParaRPr/>
          </a:p>
          <a:p>
            <a:pPr indent="-368300" lvl="1" marL="914400" rtl="0" algn="l">
              <a:spcBef>
                <a:spcPts val="500"/>
              </a:spcBef>
              <a:spcAft>
                <a:spcPts val="0"/>
              </a:spcAft>
              <a:buSzPts val="2200"/>
              <a:buChar char="•"/>
            </a:pPr>
            <a:r>
              <a:rPr lang="sv-SE"/>
              <a:t>Number of guesses.</a:t>
            </a:r>
            <a:endParaRPr/>
          </a:p>
          <a:p>
            <a:pPr indent="-368300" lvl="1" marL="914400" rtl="0" algn="l">
              <a:spcBef>
                <a:spcPts val="500"/>
              </a:spcBef>
              <a:spcAft>
                <a:spcPts val="0"/>
              </a:spcAft>
              <a:buSzPts val="2200"/>
              <a:buChar char="•"/>
            </a:pPr>
            <a:r>
              <a:rPr lang="sv-SE"/>
              <a:t>Time allotted to the search (number of minutes/seconds).</a:t>
            </a:r>
            <a:endParaRPr/>
          </a:p>
          <a:p>
            <a:pPr indent="-393700" lvl="0" marL="457200" rtl="0" algn="l">
              <a:spcBef>
                <a:spcPts val="1000"/>
              </a:spcBef>
              <a:spcAft>
                <a:spcPts val="0"/>
              </a:spcAft>
              <a:buSzPts val="2600"/>
              <a:buChar char="•"/>
            </a:pPr>
            <a:r>
              <a:rPr b="1" lang="sv-SE">
                <a:solidFill>
                  <a:schemeClr val="accent3"/>
                </a:solidFill>
              </a:rPr>
              <a:t>Optimization problem</a:t>
            </a:r>
            <a:r>
              <a:rPr lang="sv-SE"/>
              <a:t>:</a:t>
            </a:r>
            <a:endParaRPr/>
          </a:p>
          <a:p>
            <a:pPr indent="-368300" lvl="1" marL="914400" rtl="0" algn="l">
              <a:spcBef>
                <a:spcPts val="500"/>
              </a:spcBef>
              <a:spcAft>
                <a:spcPts val="0"/>
              </a:spcAft>
              <a:buSzPts val="2200"/>
              <a:buChar char="•"/>
            </a:pPr>
            <a:r>
              <a:rPr i="1" lang="sv-SE"/>
              <a:t>Best solution possible before running out of budget.</a:t>
            </a:r>
            <a:endParaRPr i="1"/>
          </a:p>
          <a:p>
            <a:pPr indent="0" lvl="0" marL="0" rtl="0" algn="l">
              <a:spcBef>
                <a:spcPts val="100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84" name="Google Shape;384;p4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Local Search</a:t>
            </a:r>
            <a:endParaRPr/>
          </a:p>
        </p:txBody>
      </p:sp>
      <p:sp>
        <p:nvSpPr>
          <p:cNvPr id="385" name="Google Shape;385;p4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Generate and score a single potential solution.</a:t>
            </a:r>
            <a:endParaRPr/>
          </a:p>
          <a:p>
            <a:pPr indent="-393700" lvl="0" marL="457200" rtl="0" algn="l">
              <a:spcBef>
                <a:spcPts val="1000"/>
              </a:spcBef>
              <a:spcAft>
                <a:spcPts val="0"/>
              </a:spcAft>
              <a:buSzPts val="2600"/>
              <a:buChar char="•"/>
            </a:pPr>
            <a:r>
              <a:rPr lang="sv-SE"/>
              <a:t>Attempt to improve by looking at its </a:t>
            </a:r>
            <a:r>
              <a:rPr b="1" lang="sv-SE">
                <a:solidFill>
                  <a:schemeClr val="accent3"/>
                </a:solidFill>
              </a:rPr>
              <a:t>neighborhood</a:t>
            </a:r>
            <a:r>
              <a:rPr lang="sv-SE"/>
              <a:t>. </a:t>
            </a:r>
            <a:endParaRPr/>
          </a:p>
          <a:p>
            <a:pPr indent="-368300" lvl="1" marL="914400" rtl="0" algn="l">
              <a:spcBef>
                <a:spcPts val="500"/>
              </a:spcBef>
              <a:spcAft>
                <a:spcPts val="0"/>
              </a:spcAft>
              <a:buSzPts val="2200"/>
              <a:buChar char="•"/>
            </a:pPr>
            <a:r>
              <a:rPr lang="sv-SE"/>
              <a:t>Make small, incremental improvements.</a:t>
            </a:r>
            <a:endParaRPr/>
          </a:p>
          <a:p>
            <a:pPr indent="-393700" lvl="0" marL="457200" rtl="0" algn="l">
              <a:spcBef>
                <a:spcPts val="1000"/>
              </a:spcBef>
              <a:spcAft>
                <a:spcPts val="0"/>
              </a:spcAft>
              <a:buSzPts val="2600"/>
              <a:buChar char="•"/>
            </a:pPr>
            <a:r>
              <a:rPr lang="sv-SE"/>
              <a:t>Very fast, efficient if good initial guess. </a:t>
            </a:r>
            <a:endParaRPr/>
          </a:p>
          <a:p>
            <a:pPr indent="-368300" lvl="1" marL="914400" rtl="0" algn="l">
              <a:spcBef>
                <a:spcPts val="500"/>
              </a:spcBef>
              <a:spcAft>
                <a:spcPts val="0"/>
              </a:spcAft>
              <a:buSzPts val="2200"/>
              <a:buChar char="•"/>
            </a:pPr>
            <a:r>
              <a:rPr lang="sv-SE"/>
              <a:t>Get “stuck” if bad guess.</a:t>
            </a:r>
            <a:endParaRPr/>
          </a:p>
          <a:p>
            <a:pPr indent="-368300" lvl="1" marL="914400" rtl="0" algn="l">
              <a:spcBef>
                <a:spcPts val="500"/>
              </a:spcBef>
              <a:spcAft>
                <a:spcPts val="0"/>
              </a:spcAft>
              <a:buSzPts val="2200"/>
              <a:buChar char="•"/>
            </a:pPr>
            <a:r>
              <a:rPr lang="sv-SE"/>
              <a:t>Often include reset strategies.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92" name="Google Shape;392;p4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Hill Climbing</a:t>
            </a:r>
            <a:endParaRPr/>
          </a:p>
        </p:txBody>
      </p:sp>
      <p:sp>
        <p:nvSpPr>
          <p:cNvPr id="393" name="Google Shape;393;p44"/>
          <p:cNvSpPr txBox="1"/>
          <p:nvPr>
            <p:ph idx="1" type="body"/>
          </p:nvPr>
        </p:nvSpPr>
        <p:spPr>
          <a:xfrm>
            <a:off x="146650" y="1282400"/>
            <a:ext cx="8540100" cy="3480300"/>
          </a:xfrm>
          <a:prstGeom prst="rect">
            <a:avLst/>
          </a:prstGeom>
        </p:spPr>
        <p:txBody>
          <a:bodyPr anchorCtr="0" anchor="t" bIns="45700" lIns="91425" spcFirstLastPara="1" rIns="91425" wrap="square" tIns="45700">
            <a:noAutofit/>
          </a:bodyPr>
          <a:lstStyle/>
          <a:p>
            <a:pPr indent="0" lvl="0" marL="457200" rtl="0" algn="l">
              <a:spcBef>
                <a:spcPts val="1000"/>
              </a:spcBef>
              <a:spcAft>
                <a:spcPts val="0"/>
              </a:spcAft>
              <a:buNone/>
            </a:pPr>
            <a:r>
              <a:t/>
            </a:r>
            <a:endParaRPr/>
          </a:p>
          <a:p>
            <a:pPr indent="0" lvl="0" marL="457200" rtl="0" algn="l">
              <a:spcBef>
                <a:spcPts val="1000"/>
              </a:spcBef>
              <a:spcAft>
                <a:spcPts val="0"/>
              </a:spcAft>
              <a:buNone/>
            </a:pPr>
            <a:r>
              <a:t/>
            </a:r>
            <a:endParaRPr/>
          </a:p>
          <a:p>
            <a:pPr indent="-393700" lvl="0" marL="457200" rtl="0" algn="l">
              <a:spcBef>
                <a:spcPts val="1000"/>
              </a:spcBef>
              <a:spcAft>
                <a:spcPts val="0"/>
              </a:spcAft>
              <a:buSzPts val="2600"/>
              <a:buChar char="●"/>
            </a:pPr>
            <a:r>
              <a:rPr lang="sv-SE"/>
              <a:t>Generate a random initial solution.</a:t>
            </a:r>
            <a:endParaRPr/>
          </a:p>
          <a:p>
            <a:pPr indent="-393700" lvl="0" marL="457200" rtl="0" algn="l">
              <a:spcBef>
                <a:spcPts val="1000"/>
              </a:spcBef>
              <a:spcAft>
                <a:spcPts val="0"/>
              </a:spcAft>
              <a:buSzPts val="2600"/>
              <a:buChar char="●"/>
            </a:pPr>
            <a:r>
              <a:rPr lang="sv-SE"/>
              <a:t>Each generation (while budget remains):</a:t>
            </a:r>
            <a:endParaRPr/>
          </a:p>
          <a:p>
            <a:pPr indent="-368300" lvl="1" marL="914400" rtl="0" algn="l">
              <a:spcBef>
                <a:spcPts val="500"/>
              </a:spcBef>
              <a:spcAft>
                <a:spcPts val="0"/>
              </a:spcAft>
              <a:buSzPts val="2200"/>
              <a:buChar char="○"/>
            </a:pPr>
            <a:r>
              <a:rPr lang="sv-SE"/>
              <a:t>Attempt up to </a:t>
            </a:r>
            <a:r>
              <a:rPr lang="sv-SE">
                <a:latin typeface="Consolas"/>
                <a:ea typeface="Consolas"/>
                <a:cs typeface="Consolas"/>
                <a:sym typeface="Consolas"/>
              </a:rPr>
              <a:t>max_tries</a:t>
            </a:r>
            <a:r>
              <a:rPr lang="sv-SE"/>
              <a:t> </a:t>
            </a:r>
            <a:r>
              <a:rPr i="1" lang="sv-SE">
                <a:solidFill>
                  <a:schemeClr val="accent3"/>
                </a:solidFill>
              </a:rPr>
              <a:t>mutations</a:t>
            </a:r>
            <a:r>
              <a:rPr lang="sv-SE"/>
              <a:t> to the solution.</a:t>
            </a:r>
            <a:endParaRPr/>
          </a:p>
          <a:p>
            <a:pPr indent="-342900" lvl="2" marL="1371600" rtl="0" algn="l">
              <a:spcBef>
                <a:spcPts val="500"/>
              </a:spcBef>
              <a:spcAft>
                <a:spcPts val="0"/>
              </a:spcAft>
              <a:buSzPts val="1800"/>
              <a:buChar char="■"/>
            </a:pPr>
            <a:r>
              <a:rPr lang="sv-SE"/>
              <a:t>If a mutation results in a better solution, set this as the new solution.</a:t>
            </a:r>
            <a:endParaRPr/>
          </a:p>
          <a:p>
            <a:pPr indent="-342900" lvl="2" marL="1371600" rtl="0" algn="l">
              <a:spcBef>
                <a:spcPts val="500"/>
              </a:spcBef>
              <a:spcAft>
                <a:spcPts val="0"/>
              </a:spcAft>
              <a:buSzPts val="1800"/>
              <a:buChar char="■"/>
            </a:pPr>
            <a:r>
              <a:rPr lang="sv-SE"/>
              <a:t>Keep track of the best mutation seen to date.</a:t>
            </a:r>
            <a:endParaRPr/>
          </a:p>
          <a:p>
            <a:pPr indent="-368300" lvl="1" marL="914400" rtl="0" algn="l">
              <a:spcBef>
                <a:spcPts val="500"/>
              </a:spcBef>
              <a:spcAft>
                <a:spcPts val="0"/>
              </a:spcAft>
              <a:buSzPts val="2200"/>
              <a:buChar char="○"/>
            </a:pPr>
            <a:r>
              <a:rPr lang="sv-SE"/>
              <a:t>If we run out of tries, reset to a new random initial solution.</a:t>
            </a:r>
            <a:endParaRPr/>
          </a:p>
        </p:txBody>
      </p:sp>
      <p:pic>
        <p:nvPicPr>
          <p:cNvPr id="394" name="Google Shape;394;p44"/>
          <p:cNvPicPr preferRelativeResize="0"/>
          <p:nvPr/>
        </p:nvPicPr>
        <p:blipFill>
          <a:blip r:embed="rId3">
            <a:alphaModFix/>
          </a:blip>
          <a:stretch>
            <a:fillRect/>
          </a:stretch>
        </p:blipFill>
        <p:spPr>
          <a:xfrm>
            <a:off x="5885100" y="486775"/>
            <a:ext cx="3127450" cy="2084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01" name="Google Shape;401;p4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Mutation</a:t>
            </a:r>
            <a:endParaRPr/>
          </a:p>
        </p:txBody>
      </p:sp>
      <p:sp>
        <p:nvSpPr>
          <p:cNvPr id="402" name="Google Shape;402;p45"/>
          <p:cNvSpPr txBox="1"/>
          <p:nvPr>
            <p:ph idx="1" type="body"/>
          </p:nvPr>
        </p:nvSpPr>
        <p:spPr>
          <a:xfrm>
            <a:off x="468894" y="1282400"/>
            <a:ext cx="30300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Small change to current solution.</a:t>
            </a:r>
            <a:endParaRPr/>
          </a:p>
          <a:p>
            <a:pPr indent="-393700" lvl="0" marL="457200" rtl="0" algn="l">
              <a:spcBef>
                <a:spcPts val="1000"/>
              </a:spcBef>
              <a:spcAft>
                <a:spcPts val="0"/>
              </a:spcAft>
              <a:buSzPts val="2600"/>
              <a:buChar char="•"/>
            </a:pPr>
            <a:r>
              <a:rPr lang="sv-SE"/>
              <a:t>Impose one of these changes at a time: </a:t>
            </a:r>
            <a:endParaRPr/>
          </a:p>
        </p:txBody>
      </p:sp>
      <p:pic>
        <p:nvPicPr>
          <p:cNvPr id="403" name="Google Shape;403;p45"/>
          <p:cNvPicPr preferRelativeResize="0"/>
          <p:nvPr/>
        </p:nvPicPr>
        <p:blipFill>
          <a:blip r:embed="rId3">
            <a:alphaModFix/>
          </a:blip>
          <a:stretch>
            <a:fillRect/>
          </a:stretch>
        </p:blipFill>
        <p:spPr>
          <a:xfrm>
            <a:off x="3385775" y="469450"/>
            <a:ext cx="5235599" cy="44661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10" name="Google Shape;410;p4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Hill Climber</a:t>
            </a:r>
            <a:endParaRPr/>
          </a:p>
        </p:txBody>
      </p:sp>
      <p:sp>
        <p:nvSpPr>
          <p:cNvPr id="411" name="Google Shape;411;p4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User-Controlled Parameters:</a:t>
            </a:r>
            <a:endParaRPr/>
          </a:p>
          <a:p>
            <a:pPr indent="-368300" lvl="1" marL="914400" rtl="0" algn="l">
              <a:spcBef>
                <a:spcPts val="500"/>
              </a:spcBef>
              <a:spcAft>
                <a:spcPts val="0"/>
              </a:spcAft>
              <a:buSzPts val="2200"/>
              <a:buChar char="•"/>
            </a:pPr>
            <a:r>
              <a:rPr lang="sv-SE"/>
              <a:t>Maximum mutations before a restart (ex: 200)</a:t>
            </a:r>
            <a:endParaRPr/>
          </a:p>
          <a:p>
            <a:pPr indent="-368300" lvl="1" marL="914400" rtl="0" algn="l">
              <a:spcBef>
                <a:spcPts val="500"/>
              </a:spcBef>
              <a:spcAft>
                <a:spcPts val="0"/>
              </a:spcAft>
              <a:buSzPts val="2200"/>
              <a:buChar char="•"/>
            </a:pPr>
            <a:r>
              <a:rPr lang="sv-SE"/>
              <a:t>Maximum number of restarts (ex: 5)</a:t>
            </a:r>
            <a:endParaRPr/>
          </a:p>
          <a:p>
            <a:pPr indent="-393700" lvl="0" marL="457200" rtl="0" algn="l">
              <a:spcBef>
                <a:spcPts val="1000"/>
              </a:spcBef>
              <a:spcAft>
                <a:spcPts val="0"/>
              </a:spcAft>
              <a:buSzPts val="2600"/>
              <a:buChar char="•"/>
            </a:pPr>
            <a:r>
              <a:rPr lang="sv-SE"/>
              <a:t>Easy to implement, faster than many other metaheuristics. </a:t>
            </a:r>
            <a:endParaRPr/>
          </a:p>
          <a:p>
            <a:pPr indent="-368300" lvl="1" marL="914400" rtl="0" algn="l">
              <a:spcBef>
                <a:spcPts val="500"/>
              </a:spcBef>
              <a:spcAft>
                <a:spcPts val="0"/>
              </a:spcAft>
              <a:buSzPts val="2200"/>
              <a:buChar char="•"/>
            </a:pPr>
            <a:r>
              <a:rPr lang="sv-SE"/>
              <a:t>Reliant on initial guesses and restarts.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18" name="Google Shape;418;p47"/>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Let’s take a break.</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25" name="Google Shape;425;p4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Global Search</a:t>
            </a:r>
            <a:endParaRPr/>
          </a:p>
        </p:txBody>
      </p:sp>
      <p:sp>
        <p:nvSpPr>
          <p:cNvPr id="426" name="Google Shape;426;p4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Generate multiple solutions. </a:t>
            </a:r>
            <a:endParaRPr/>
          </a:p>
          <a:p>
            <a:pPr indent="-393700" lvl="0" marL="457200" rtl="0" algn="l">
              <a:spcBef>
                <a:spcPts val="1000"/>
              </a:spcBef>
              <a:spcAft>
                <a:spcPts val="0"/>
              </a:spcAft>
              <a:buSzPts val="2600"/>
              <a:buChar char="●"/>
            </a:pPr>
            <a:r>
              <a:rPr lang="sv-SE"/>
              <a:t>Evolve by examining whole </a:t>
            </a:r>
            <a:br>
              <a:rPr lang="sv-SE"/>
            </a:br>
            <a:r>
              <a:rPr lang="sv-SE"/>
              <a:t>search space.</a:t>
            </a:r>
            <a:endParaRPr/>
          </a:p>
          <a:p>
            <a:pPr indent="-393700" lvl="0" marL="457200" rtl="0" algn="l">
              <a:spcBef>
                <a:spcPts val="1000"/>
              </a:spcBef>
              <a:spcAft>
                <a:spcPts val="0"/>
              </a:spcAft>
              <a:buSzPts val="2600"/>
              <a:buChar char="●"/>
            </a:pPr>
            <a:r>
              <a:rPr lang="sv-SE"/>
              <a:t>Typically based on natural processes.</a:t>
            </a:r>
            <a:endParaRPr/>
          </a:p>
          <a:p>
            <a:pPr indent="-368300" lvl="1" marL="914400" rtl="0" algn="l">
              <a:spcBef>
                <a:spcPts val="500"/>
              </a:spcBef>
              <a:spcAft>
                <a:spcPts val="0"/>
              </a:spcAft>
              <a:buSzPts val="2200"/>
              <a:buChar char="○"/>
            </a:pPr>
            <a:r>
              <a:rPr lang="sv-SE"/>
              <a:t>Swarm patterns, foraging behavior, evolution.</a:t>
            </a:r>
            <a:endParaRPr/>
          </a:p>
          <a:p>
            <a:pPr indent="-368300" lvl="1" marL="914400" rtl="0" algn="l">
              <a:spcBef>
                <a:spcPts val="500"/>
              </a:spcBef>
              <a:spcAft>
                <a:spcPts val="0"/>
              </a:spcAft>
              <a:buSzPts val="2200"/>
              <a:buChar char="○"/>
            </a:pPr>
            <a:r>
              <a:rPr lang="sv-SE"/>
              <a:t>Models of how populations interact and change.</a:t>
            </a:r>
            <a:endParaRPr/>
          </a:p>
          <a:p>
            <a:pPr indent="0" lvl="0" marL="0" rtl="0" algn="l">
              <a:spcBef>
                <a:spcPts val="1000"/>
              </a:spcBef>
              <a:spcAft>
                <a:spcPts val="0"/>
              </a:spcAft>
              <a:buNone/>
            </a:pPr>
            <a:r>
              <a:t/>
            </a:r>
            <a:endParaRPr/>
          </a:p>
        </p:txBody>
      </p:sp>
      <p:pic>
        <p:nvPicPr>
          <p:cNvPr id="427" name="Google Shape;427;p48"/>
          <p:cNvPicPr preferRelativeResize="0"/>
          <p:nvPr/>
        </p:nvPicPr>
        <p:blipFill>
          <a:blip r:embed="rId3">
            <a:alphaModFix/>
          </a:blip>
          <a:stretch>
            <a:fillRect/>
          </a:stretch>
        </p:blipFill>
        <p:spPr>
          <a:xfrm>
            <a:off x="5382100" y="482025"/>
            <a:ext cx="3261376" cy="22715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34" name="Google Shape;434;p4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Genetic Algorithm</a:t>
            </a:r>
            <a:endParaRPr/>
          </a:p>
        </p:txBody>
      </p:sp>
      <p:sp>
        <p:nvSpPr>
          <p:cNvPr id="435" name="Google Shape;435;p4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Over multiple generations, evolve a population.</a:t>
            </a:r>
            <a:endParaRPr/>
          </a:p>
          <a:p>
            <a:pPr indent="-368300" lvl="1" marL="914400" rtl="0" algn="l">
              <a:spcBef>
                <a:spcPts val="500"/>
              </a:spcBef>
              <a:spcAft>
                <a:spcPts val="0"/>
              </a:spcAft>
              <a:buSzPts val="2200"/>
              <a:buChar char="○"/>
            </a:pPr>
            <a:r>
              <a:rPr lang="sv-SE"/>
              <a:t>Good solutions persist and reproduce.</a:t>
            </a:r>
            <a:endParaRPr/>
          </a:p>
          <a:p>
            <a:pPr indent="-368300" lvl="1" marL="914400" rtl="0" algn="l">
              <a:spcBef>
                <a:spcPts val="500"/>
              </a:spcBef>
              <a:spcAft>
                <a:spcPts val="0"/>
              </a:spcAft>
              <a:buSzPts val="2200"/>
              <a:buChar char="○"/>
            </a:pPr>
            <a:r>
              <a:rPr lang="sv-SE"/>
              <a:t>Bad solutions are filtered out.</a:t>
            </a:r>
            <a:endParaRPr/>
          </a:p>
          <a:p>
            <a:pPr indent="-393700" lvl="0" marL="457200" rtl="0" algn="l">
              <a:spcBef>
                <a:spcPts val="1000"/>
              </a:spcBef>
              <a:spcAft>
                <a:spcPts val="0"/>
              </a:spcAft>
              <a:buSzPts val="2600"/>
              <a:buChar char="●"/>
            </a:pPr>
            <a:r>
              <a:rPr lang="sv-SE"/>
              <a:t>Diversity is introduced by:</a:t>
            </a:r>
            <a:endParaRPr/>
          </a:p>
          <a:p>
            <a:pPr indent="-368300" lvl="1" marL="914400" rtl="0" algn="l">
              <a:spcBef>
                <a:spcPts val="500"/>
              </a:spcBef>
              <a:spcAft>
                <a:spcPts val="0"/>
              </a:spcAft>
              <a:buSzPts val="2200"/>
              <a:buChar char="○"/>
            </a:pPr>
            <a:r>
              <a:rPr b="1" lang="sv-SE">
                <a:solidFill>
                  <a:schemeClr val="accent3"/>
                </a:solidFill>
              </a:rPr>
              <a:t>Selecting</a:t>
            </a:r>
            <a:r>
              <a:rPr lang="sv-SE"/>
              <a:t> the best solutions.</a:t>
            </a:r>
            <a:endParaRPr/>
          </a:p>
          <a:p>
            <a:pPr indent="-368300" lvl="1" marL="914400" rtl="0" algn="l">
              <a:spcBef>
                <a:spcPts val="500"/>
              </a:spcBef>
              <a:spcAft>
                <a:spcPts val="0"/>
              </a:spcAft>
              <a:buSzPts val="2200"/>
              <a:buChar char="○"/>
            </a:pPr>
            <a:r>
              <a:rPr lang="sv-SE"/>
              <a:t>Creating “offspring” through </a:t>
            </a:r>
            <a:br>
              <a:rPr lang="sv-SE"/>
            </a:br>
            <a:r>
              <a:rPr b="1" lang="sv-SE">
                <a:solidFill>
                  <a:schemeClr val="accent3"/>
                </a:solidFill>
              </a:rPr>
              <a:t>mutation</a:t>
            </a:r>
            <a:r>
              <a:rPr lang="sv-SE"/>
              <a:t> and </a:t>
            </a:r>
            <a:r>
              <a:rPr b="1" lang="sv-SE">
                <a:solidFill>
                  <a:schemeClr val="accent3"/>
                </a:solidFill>
              </a:rPr>
              <a:t>crossover</a:t>
            </a:r>
            <a:r>
              <a:rPr lang="sv-SE"/>
              <a:t>.</a:t>
            </a:r>
            <a:endParaRPr/>
          </a:p>
        </p:txBody>
      </p:sp>
      <p:pic>
        <p:nvPicPr>
          <p:cNvPr id="436" name="Google Shape;436;p49"/>
          <p:cNvPicPr preferRelativeResize="0"/>
          <p:nvPr/>
        </p:nvPicPr>
        <p:blipFill>
          <a:blip r:embed="rId3">
            <a:alphaModFix/>
          </a:blip>
          <a:stretch>
            <a:fillRect/>
          </a:stretch>
        </p:blipFill>
        <p:spPr>
          <a:xfrm>
            <a:off x="5858125" y="2249313"/>
            <a:ext cx="2749277" cy="15464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43" name="Google Shape;443;p5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Genetic Algorithm</a:t>
            </a:r>
            <a:endParaRPr/>
          </a:p>
        </p:txBody>
      </p:sp>
      <p:sp>
        <p:nvSpPr>
          <p:cNvPr id="444" name="Google Shape;444;p5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74650" lvl="0" marL="457200" rtl="0" algn="l">
              <a:spcBef>
                <a:spcPts val="1000"/>
              </a:spcBef>
              <a:spcAft>
                <a:spcPts val="0"/>
              </a:spcAft>
              <a:buSzPts val="2300"/>
              <a:buChar char="•"/>
            </a:pPr>
            <a:r>
              <a:rPr lang="sv-SE" sz="2300"/>
              <a:t>Create a random initial population.</a:t>
            </a:r>
            <a:endParaRPr sz="2300"/>
          </a:p>
          <a:p>
            <a:pPr indent="-374650" lvl="0" marL="457200" rtl="0" algn="l">
              <a:spcBef>
                <a:spcPts val="1000"/>
              </a:spcBef>
              <a:spcAft>
                <a:spcPts val="0"/>
              </a:spcAft>
              <a:buSzPts val="2300"/>
              <a:buChar char="•"/>
            </a:pPr>
            <a:r>
              <a:rPr lang="sv-SE" sz="2300"/>
              <a:t>Start a new generation (while budget remains):</a:t>
            </a:r>
            <a:endParaRPr sz="2300"/>
          </a:p>
          <a:p>
            <a:pPr indent="-349250" lvl="1" marL="914400" rtl="0" algn="l">
              <a:spcBef>
                <a:spcPts val="500"/>
              </a:spcBef>
              <a:spcAft>
                <a:spcPts val="0"/>
              </a:spcAft>
              <a:buSzPts val="1900"/>
              <a:buChar char="•"/>
            </a:pPr>
            <a:r>
              <a:rPr lang="sv-SE" sz="1900"/>
              <a:t>Create new empty population.</a:t>
            </a:r>
            <a:endParaRPr sz="1900"/>
          </a:p>
          <a:p>
            <a:pPr indent="-349250" lvl="1" marL="914400" rtl="0" algn="l">
              <a:spcBef>
                <a:spcPts val="500"/>
              </a:spcBef>
              <a:spcAft>
                <a:spcPts val="0"/>
              </a:spcAft>
              <a:buSzPts val="1900"/>
              <a:buChar char="•"/>
            </a:pPr>
            <a:r>
              <a:rPr lang="sv-SE" sz="1900"/>
              <a:t>While space remains:</a:t>
            </a:r>
            <a:endParaRPr sz="1900"/>
          </a:p>
          <a:p>
            <a:pPr indent="-323850" lvl="2" marL="1371600" rtl="0" algn="l">
              <a:spcBef>
                <a:spcPts val="500"/>
              </a:spcBef>
              <a:spcAft>
                <a:spcPts val="0"/>
              </a:spcAft>
              <a:buSzPts val="1500"/>
              <a:buChar char="•"/>
            </a:pPr>
            <a:r>
              <a:rPr b="1" lang="sv-SE" sz="1500">
                <a:solidFill>
                  <a:schemeClr val="accent3"/>
                </a:solidFill>
              </a:rPr>
              <a:t>Select</a:t>
            </a:r>
            <a:r>
              <a:rPr lang="sv-SE" sz="1500"/>
              <a:t> two “good” members of current population.</a:t>
            </a:r>
            <a:endParaRPr sz="1500"/>
          </a:p>
          <a:p>
            <a:pPr indent="-323850" lvl="2" marL="1371600" rtl="0" algn="l">
              <a:spcBef>
                <a:spcPts val="500"/>
              </a:spcBef>
              <a:spcAft>
                <a:spcPts val="0"/>
              </a:spcAft>
              <a:buSzPts val="1500"/>
              <a:buChar char="•"/>
            </a:pPr>
            <a:r>
              <a:rPr lang="sv-SE" sz="1500"/>
              <a:t>At a small probability, replace these members with “children” combining genes of members (</a:t>
            </a:r>
            <a:r>
              <a:rPr b="1" lang="sv-SE" sz="1500">
                <a:solidFill>
                  <a:schemeClr val="accent3"/>
                </a:solidFill>
              </a:rPr>
              <a:t>crossover</a:t>
            </a:r>
            <a:r>
              <a:rPr lang="sv-SE" sz="1500"/>
              <a:t>).</a:t>
            </a:r>
            <a:endParaRPr sz="1500"/>
          </a:p>
          <a:p>
            <a:pPr indent="-323850" lvl="2" marL="1371600" rtl="0" algn="l">
              <a:spcBef>
                <a:spcPts val="500"/>
              </a:spcBef>
              <a:spcAft>
                <a:spcPts val="0"/>
              </a:spcAft>
              <a:buSzPts val="1500"/>
              <a:buChar char="•"/>
            </a:pPr>
            <a:r>
              <a:rPr lang="sv-SE" sz="1500"/>
              <a:t>At a small probability, </a:t>
            </a:r>
            <a:r>
              <a:rPr b="1" lang="sv-SE" sz="1500">
                <a:solidFill>
                  <a:schemeClr val="accent3"/>
                </a:solidFill>
              </a:rPr>
              <a:t>mutate </a:t>
            </a:r>
            <a:r>
              <a:rPr lang="sv-SE" sz="1500"/>
              <a:t>each member.</a:t>
            </a:r>
            <a:endParaRPr sz="1500"/>
          </a:p>
          <a:p>
            <a:pPr indent="-323850" lvl="2" marL="1371600" rtl="0" algn="l">
              <a:spcBef>
                <a:spcPts val="500"/>
              </a:spcBef>
              <a:spcAft>
                <a:spcPts val="0"/>
              </a:spcAft>
              <a:buSzPts val="1500"/>
              <a:buChar char="•"/>
            </a:pPr>
            <a:r>
              <a:rPr lang="sv-SE" sz="1500"/>
              <a:t>Add members to </a:t>
            </a:r>
            <a:r>
              <a:rPr b="1" lang="sv-SE" sz="1500">
                <a:solidFill>
                  <a:schemeClr val="accent3"/>
                </a:solidFill>
              </a:rPr>
              <a:t>new population</a:t>
            </a:r>
            <a:r>
              <a:rPr lang="sv-SE" sz="1500"/>
              <a:t>.</a:t>
            </a:r>
            <a:endParaRPr sz="1500"/>
          </a:p>
          <a:p>
            <a:pPr indent="-349250" lvl="1" marL="914400" rtl="0" algn="l">
              <a:spcBef>
                <a:spcPts val="500"/>
              </a:spcBef>
              <a:spcAft>
                <a:spcPts val="0"/>
              </a:spcAft>
              <a:buSzPts val="1900"/>
              <a:buChar char="•"/>
            </a:pPr>
            <a:r>
              <a:rPr lang="sv-SE" sz="1900"/>
              <a:t>If no better solution is found for N generations, terminate early (</a:t>
            </a:r>
            <a:r>
              <a:rPr b="1" lang="sv-SE" sz="1900">
                <a:solidFill>
                  <a:schemeClr val="accent3"/>
                </a:solidFill>
              </a:rPr>
              <a:t>stagnation</a:t>
            </a:r>
            <a:r>
              <a:rPr lang="sv-SE" sz="1900"/>
              <a:t>).</a:t>
            </a:r>
            <a:endParaRPr sz="19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51" name="Google Shape;451;p5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Selection</a:t>
            </a:r>
            <a:endParaRPr/>
          </a:p>
        </p:txBody>
      </p:sp>
      <p:sp>
        <p:nvSpPr>
          <p:cNvPr id="452" name="Google Shape;452;p51"/>
          <p:cNvSpPr txBox="1"/>
          <p:nvPr>
            <p:ph idx="1" type="body"/>
          </p:nvPr>
        </p:nvSpPr>
        <p:spPr>
          <a:xfrm>
            <a:off x="468901" y="1282400"/>
            <a:ext cx="34386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Rather than searching for best population member:</a:t>
            </a:r>
            <a:endParaRPr/>
          </a:p>
          <a:p>
            <a:pPr indent="-368300" lvl="1" marL="914400" rtl="0" algn="l">
              <a:spcBef>
                <a:spcPts val="500"/>
              </a:spcBef>
              <a:spcAft>
                <a:spcPts val="0"/>
              </a:spcAft>
              <a:buSzPts val="2200"/>
              <a:buChar char="•"/>
            </a:pPr>
            <a:r>
              <a:rPr lang="sv-SE"/>
              <a:t>Select a random subset. </a:t>
            </a:r>
            <a:endParaRPr/>
          </a:p>
          <a:p>
            <a:pPr indent="-368300" lvl="1" marL="914400" rtl="0" algn="l">
              <a:spcBef>
                <a:spcPts val="500"/>
              </a:spcBef>
              <a:spcAft>
                <a:spcPts val="0"/>
              </a:spcAft>
              <a:buSzPts val="2200"/>
              <a:buChar char="•"/>
            </a:pPr>
            <a:r>
              <a:rPr lang="sv-SE"/>
              <a:t>Calculate fitness for each.</a:t>
            </a:r>
            <a:endParaRPr/>
          </a:p>
          <a:p>
            <a:pPr indent="-368300" lvl="1" marL="914400" rtl="0" algn="l">
              <a:spcBef>
                <a:spcPts val="500"/>
              </a:spcBef>
              <a:spcAft>
                <a:spcPts val="0"/>
              </a:spcAft>
              <a:buSzPts val="2200"/>
              <a:buChar char="•"/>
            </a:pPr>
            <a:r>
              <a:rPr lang="sv-SE"/>
              <a:t>Return best.</a:t>
            </a:r>
            <a:endParaRPr/>
          </a:p>
        </p:txBody>
      </p:sp>
      <p:pic>
        <p:nvPicPr>
          <p:cNvPr id="453" name="Google Shape;453;p51"/>
          <p:cNvPicPr preferRelativeResize="0"/>
          <p:nvPr/>
        </p:nvPicPr>
        <p:blipFill>
          <a:blip r:embed="rId3">
            <a:alphaModFix/>
          </a:blip>
          <a:stretch>
            <a:fillRect/>
          </a:stretch>
        </p:blipFill>
        <p:spPr>
          <a:xfrm>
            <a:off x="3991300" y="1043350"/>
            <a:ext cx="5094451" cy="358364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04" name="Google Shape;104;p1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3500"/>
              <a:t>Techniques for Generating Tests</a:t>
            </a:r>
            <a:endParaRPr sz="3500"/>
          </a:p>
        </p:txBody>
      </p:sp>
      <p:sp>
        <p:nvSpPr>
          <p:cNvPr id="105" name="Google Shape;105;p16"/>
          <p:cNvSpPr txBox="1"/>
          <p:nvPr>
            <p:ph idx="1" type="body"/>
          </p:nvPr>
        </p:nvSpPr>
        <p:spPr>
          <a:xfrm>
            <a:off x="1301800" y="3913325"/>
            <a:ext cx="2975100" cy="5679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lang="sv-SE" sz="1800"/>
              <a:t>Generate tests based on </a:t>
            </a:r>
            <a:r>
              <a:rPr b="1" lang="sv-SE" sz="1800">
                <a:solidFill>
                  <a:schemeClr val="accent3"/>
                </a:solidFill>
              </a:rPr>
              <a:t>analysis of the source code and other text</a:t>
            </a:r>
            <a:r>
              <a:rPr lang="sv-SE" sz="1800"/>
              <a:t>.</a:t>
            </a:r>
            <a:endParaRPr sz="1800"/>
          </a:p>
        </p:txBody>
      </p:sp>
      <p:pic>
        <p:nvPicPr>
          <p:cNvPr id="106" name="Google Shape;106;p16"/>
          <p:cNvPicPr preferRelativeResize="0"/>
          <p:nvPr/>
        </p:nvPicPr>
        <p:blipFill>
          <a:blip r:embed="rId3">
            <a:alphaModFix/>
          </a:blip>
          <a:stretch>
            <a:fillRect/>
          </a:stretch>
        </p:blipFill>
        <p:spPr>
          <a:xfrm>
            <a:off x="1789438" y="1546875"/>
            <a:ext cx="5576823" cy="2556899"/>
          </a:xfrm>
          <a:prstGeom prst="rect">
            <a:avLst/>
          </a:prstGeom>
          <a:noFill/>
          <a:ln>
            <a:noFill/>
          </a:ln>
        </p:spPr>
      </p:pic>
      <p:sp>
        <p:nvSpPr>
          <p:cNvPr id="107" name="Google Shape;107;p16"/>
          <p:cNvSpPr txBox="1"/>
          <p:nvPr>
            <p:ph idx="1" type="body"/>
          </p:nvPr>
        </p:nvSpPr>
        <p:spPr>
          <a:xfrm>
            <a:off x="4813775" y="3913325"/>
            <a:ext cx="2975100" cy="5679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lang="sv-SE" sz="1800"/>
              <a:t>Generate tests based on </a:t>
            </a:r>
            <a:r>
              <a:rPr b="1" lang="sv-SE" sz="1800">
                <a:solidFill>
                  <a:schemeClr val="accent3"/>
                </a:solidFill>
              </a:rPr>
              <a:t>feedback from executing the system</a:t>
            </a:r>
            <a:r>
              <a:rPr lang="sv-SE" sz="1800"/>
              <a:t>.</a:t>
            </a:r>
            <a:endParaRPr sz="1800"/>
          </a:p>
        </p:txBody>
      </p:sp>
      <p:sp>
        <p:nvSpPr>
          <p:cNvPr id="108" name="Google Shape;108;p16"/>
          <p:cNvSpPr txBox="1"/>
          <p:nvPr>
            <p:ph idx="1" type="body"/>
          </p:nvPr>
        </p:nvSpPr>
        <p:spPr>
          <a:xfrm>
            <a:off x="1789450" y="1151375"/>
            <a:ext cx="2263200" cy="5679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lang="sv-SE" sz="1800"/>
              <a:t>Rationalists (Static)</a:t>
            </a:r>
            <a:endParaRPr sz="1800"/>
          </a:p>
        </p:txBody>
      </p:sp>
      <p:sp>
        <p:nvSpPr>
          <p:cNvPr id="109" name="Google Shape;109;p16"/>
          <p:cNvSpPr txBox="1"/>
          <p:nvPr>
            <p:ph idx="1" type="body"/>
          </p:nvPr>
        </p:nvSpPr>
        <p:spPr>
          <a:xfrm>
            <a:off x="4987900" y="1151375"/>
            <a:ext cx="2518800" cy="5679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lang="sv-SE" sz="1800"/>
              <a:t>Empiricists (Dynamic)</a:t>
            </a:r>
            <a:endParaRPr sz="18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60" name="Google Shape;460;p5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Crossover</a:t>
            </a:r>
            <a:endParaRPr/>
          </a:p>
        </p:txBody>
      </p:sp>
      <p:sp>
        <p:nvSpPr>
          <p:cNvPr id="461" name="Google Shape;461;p52"/>
          <p:cNvSpPr txBox="1"/>
          <p:nvPr>
            <p:ph idx="1" type="body"/>
          </p:nvPr>
        </p:nvSpPr>
        <p:spPr>
          <a:xfrm>
            <a:off x="115225" y="1282400"/>
            <a:ext cx="8571600" cy="3480300"/>
          </a:xfrm>
          <a:prstGeom prst="rect">
            <a:avLst/>
          </a:prstGeom>
        </p:spPr>
        <p:txBody>
          <a:bodyPr anchorCtr="0" anchor="t" bIns="45700" lIns="91425" spcFirstLastPara="1" rIns="91425" wrap="square" tIns="45700">
            <a:noAutofit/>
          </a:bodyPr>
          <a:lstStyle/>
          <a:p>
            <a:pPr indent="-368300" lvl="0" marL="457200" rtl="0" algn="l">
              <a:spcBef>
                <a:spcPts val="1000"/>
              </a:spcBef>
              <a:spcAft>
                <a:spcPts val="0"/>
              </a:spcAft>
              <a:buSzPts val="2200"/>
              <a:buChar char="•"/>
            </a:pPr>
            <a:r>
              <a:rPr lang="sv-SE" sz="2200"/>
              <a:t>Creates two “child” </a:t>
            </a:r>
            <a:br>
              <a:rPr lang="sv-SE" sz="2200"/>
            </a:br>
            <a:r>
              <a:rPr lang="sv-SE" sz="2200"/>
              <a:t>solutions by </a:t>
            </a:r>
            <a:br>
              <a:rPr lang="sv-SE" sz="2200"/>
            </a:br>
            <a:r>
              <a:rPr lang="sv-SE" sz="2200"/>
              <a:t>combining tests</a:t>
            </a:r>
            <a:br>
              <a:rPr lang="sv-SE" sz="2200"/>
            </a:br>
            <a:r>
              <a:rPr lang="sv-SE" sz="2200"/>
              <a:t>from each parent </a:t>
            </a:r>
            <a:br>
              <a:rPr lang="sv-SE" sz="2200"/>
            </a:br>
            <a:r>
              <a:rPr lang="sv-SE" sz="2200"/>
              <a:t>solution. </a:t>
            </a:r>
            <a:endParaRPr sz="2200"/>
          </a:p>
        </p:txBody>
      </p:sp>
      <p:pic>
        <p:nvPicPr>
          <p:cNvPr id="462" name="Google Shape;462;p52"/>
          <p:cNvPicPr preferRelativeResize="0"/>
          <p:nvPr/>
        </p:nvPicPr>
        <p:blipFill>
          <a:blip r:embed="rId3">
            <a:alphaModFix/>
          </a:blip>
          <a:stretch>
            <a:fillRect/>
          </a:stretch>
        </p:blipFill>
        <p:spPr>
          <a:xfrm>
            <a:off x="3341700" y="1282400"/>
            <a:ext cx="5656799" cy="31629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69" name="Google Shape;469;p5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Genetic Algorithm Parameters</a:t>
            </a:r>
            <a:endParaRPr/>
          </a:p>
        </p:txBody>
      </p:sp>
      <p:sp>
        <p:nvSpPr>
          <p:cNvPr id="470" name="Google Shape;470;p5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All parameters affect solution quality. Usually some experimentation required.</a:t>
            </a:r>
            <a:endParaRPr/>
          </a:p>
          <a:p>
            <a:pPr indent="-368300" lvl="1" marL="914400" rtl="0" algn="l">
              <a:spcBef>
                <a:spcPts val="500"/>
              </a:spcBef>
              <a:spcAft>
                <a:spcPts val="0"/>
              </a:spcAft>
              <a:buSzPts val="2200"/>
              <a:buChar char="•"/>
            </a:pPr>
            <a:r>
              <a:rPr lang="sv-SE"/>
              <a:t>Population Size (default: 20)</a:t>
            </a:r>
            <a:endParaRPr/>
          </a:p>
          <a:p>
            <a:pPr indent="-368300" lvl="1" marL="914400" rtl="0" algn="l">
              <a:spcBef>
                <a:spcPts val="500"/>
              </a:spcBef>
              <a:spcAft>
                <a:spcPts val="0"/>
              </a:spcAft>
              <a:buSzPts val="2200"/>
              <a:buChar char="•"/>
            </a:pPr>
            <a:r>
              <a:rPr lang="sv-SE"/>
              <a:t>Tournament Size (# population members compared during selection, default: 6)</a:t>
            </a:r>
            <a:endParaRPr/>
          </a:p>
          <a:p>
            <a:pPr indent="-368300" lvl="1" marL="914400" rtl="0" algn="l">
              <a:spcBef>
                <a:spcPts val="500"/>
              </a:spcBef>
              <a:spcAft>
                <a:spcPts val="0"/>
              </a:spcAft>
              <a:buSzPts val="2200"/>
              <a:buChar char="•"/>
            </a:pPr>
            <a:r>
              <a:rPr lang="sv-SE"/>
              <a:t>Crossover Probability (default: 0.7)</a:t>
            </a:r>
            <a:endParaRPr/>
          </a:p>
          <a:p>
            <a:pPr indent="-368300" lvl="1" marL="914400" rtl="0" algn="l">
              <a:spcBef>
                <a:spcPts val="500"/>
              </a:spcBef>
              <a:spcAft>
                <a:spcPts val="0"/>
              </a:spcAft>
              <a:buSzPts val="2200"/>
              <a:buChar char="•"/>
            </a:pPr>
            <a:r>
              <a:rPr lang="sv-SE"/>
              <a:t>Mutation Probability (default: 0.7)</a:t>
            </a:r>
            <a:endParaRPr/>
          </a:p>
          <a:p>
            <a:pPr indent="-368300" lvl="1" marL="914400" rtl="0" algn="l">
              <a:spcBef>
                <a:spcPts val="500"/>
              </a:spcBef>
              <a:spcAft>
                <a:spcPts val="0"/>
              </a:spcAft>
              <a:buSzPts val="2200"/>
              <a:buChar char="•"/>
            </a:pPr>
            <a:r>
              <a:rPr lang="sv-SE"/>
              <a:t>Stagnation Threshold (# generations without improvement before ending, default: 30)</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77" name="Google Shape;477;p5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1000 Generations of Evolution</a:t>
            </a:r>
            <a:endParaRPr/>
          </a:p>
        </p:txBody>
      </p:sp>
      <p:sp>
        <p:nvSpPr>
          <p:cNvPr id="478" name="Google Shape;478;p54"/>
          <p:cNvSpPr txBox="1"/>
          <p:nvPr>
            <p:ph idx="1" type="body"/>
          </p:nvPr>
        </p:nvSpPr>
        <p:spPr>
          <a:xfrm>
            <a:off x="468900" y="1282400"/>
            <a:ext cx="2883300" cy="34803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sv-SE" sz="1800"/>
              <a:t>Genetic Algorithm run for 1000 generations for BMICalc.</a:t>
            </a:r>
            <a:endParaRPr sz="1800"/>
          </a:p>
          <a:p>
            <a:pPr indent="-342900" lvl="0" marL="457200" rtl="0" algn="l">
              <a:spcBef>
                <a:spcPts val="0"/>
              </a:spcBef>
              <a:spcAft>
                <a:spcPts val="0"/>
              </a:spcAft>
              <a:buSzPts val="1800"/>
              <a:buChar char="•"/>
            </a:pPr>
            <a:r>
              <a:rPr lang="sv-SE" sz="1800"/>
              <a:t>Stagnation turned off.</a:t>
            </a:r>
            <a:endParaRPr sz="1800"/>
          </a:p>
          <a:p>
            <a:pPr indent="-342900" lvl="0" marL="457200" rtl="0" algn="l">
              <a:spcBef>
                <a:spcPts val="0"/>
              </a:spcBef>
              <a:spcAft>
                <a:spcPts val="0"/>
              </a:spcAft>
              <a:buSzPts val="1800"/>
              <a:buChar char="•"/>
            </a:pPr>
            <a:r>
              <a:rPr lang="sv-SE" sz="1800"/>
              <a:t>Highly variable until ~ 200 generations, then small changes afterwards. </a:t>
            </a:r>
            <a:endParaRPr sz="1800"/>
          </a:p>
        </p:txBody>
      </p:sp>
      <p:pic>
        <p:nvPicPr>
          <p:cNvPr id="479" name="Google Shape;479;p54"/>
          <p:cNvPicPr preferRelativeResize="0"/>
          <p:nvPr/>
        </p:nvPicPr>
        <p:blipFill>
          <a:blip r:embed="rId3">
            <a:alphaModFix/>
          </a:blip>
          <a:stretch>
            <a:fillRect/>
          </a:stretch>
        </p:blipFill>
        <p:spPr>
          <a:xfrm>
            <a:off x="3409050" y="1230025"/>
            <a:ext cx="5607812" cy="34803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86" name="Google Shape;486;p5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Examples of Generated Test Cases</a:t>
            </a:r>
            <a:endParaRPr/>
          </a:p>
        </p:txBody>
      </p:sp>
      <p:pic>
        <p:nvPicPr>
          <p:cNvPr id="487" name="Google Shape;487;p55"/>
          <p:cNvPicPr preferRelativeResize="0"/>
          <p:nvPr/>
        </p:nvPicPr>
        <p:blipFill>
          <a:blip r:embed="rId3">
            <a:alphaModFix/>
          </a:blip>
          <a:stretch>
            <a:fillRect/>
          </a:stretch>
        </p:blipFill>
        <p:spPr>
          <a:xfrm>
            <a:off x="398624" y="1190987"/>
            <a:ext cx="4057201" cy="3663125"/>
          </a:xfrm>
          <a:prstGeom prst="rect">
            <a:avLst/>
          </a:prstGeom>
          <a:noFill/>
          <a:ln>
            <a:noFill/>
          </a:ln>
        </p:spPr>
      </p:pic>
      <p:pic>
        <p:nvPicPr>
          <p:cNvPr id="488" name="Google Shape;488;p55"/>
          <p:cNvPicPr preferRelativeResize="0"/>
          <p:nvPr/>
        </p:nvPicPr>
        <p:blipFill>
          <a:blip r:embed="rId4">
            <a:alphaModFix/>
          </a:blip>
          <a:stretch>
            <a:fillRect/>
          </a:stretch>
        </p:blipFill>
        <p:spPr>
          <a:xfrm>
            <a:off x="4523138" y="1765988"/>
            <a:ext cx="4257675" cy="26860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pic>
        <p:nvPicPr>
          <p:cNvPr id="494" name="Google Shape;494;p56"/>
          <p:cNvPicPr preferRelativeResize="0"/>
          <p:nvPr/>
        </p:nvPicPr>
        <p:blipFill>
          <a:blip r:embed="rId3">
            <a:alphaModFix/>
          </a:blip>
          <a:stretch>
            <a:fillRect/>
          </a:stretch>
        </p:blipFill>
        <p:spPr>
          <a:xfrm>
            <a:off x="5793375" y="1282400"/>
            <a:ext cx="3331600" cy="3331600"/>
          </a:xfrm>
          <a:prstGeom prst="rect">
            <a:avLst/>
          </a:prstGeom>
          <a:noFill/>
          <a:ln>
            <a:noFill/>
          </a:ln>
        </p:spPr>
      </p:pic>
      <p:sp>
        <p:nvSpPr>
          <p:cNvPr id="495" name="Google Shape;495;p5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96" name="Google Shape;496;p5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What Do I Do With These Inputs?</a:t>
            </a:r>
            <a:endParaRPr/>
          </a:p>
        </p:txBody>
      </p:sp>
      <p:sp>
        <p:nvSpPr>
          <p:cNvPr id="497" name="Google Shape;497;p56"/>
          <p:cNvSpPr txBox="1"/>
          <p:nvPr>
            <p:ph idx="1" type="body"/>
          </p:nvPr>
        </p:nvSpPr>
        <p:spPr>
          <a:xfrm>
            <a:off x="468900" y="1282400"/>
            <a:ext cx="57861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If looking for crashes, just run generated input.</a:t>
            </a:r>
            <a:endParaRPr/>
          </a:p>
          <a:p>
            <a:pPr indent="-393700" lvl="0" marL="457200" rtl="0" algn="l">
              <a:spcBef>
                <a:spcPts val="1000"/>
              </a:spcBef>
              <a:spcAft>
                <a:spcPts val="0"/>
              </a:spcAft>
              <a:buSzPts val="2600"/>
              <a:buChar char="•"/>
            </a:pPr>
            <a:r>
              <a:rPr lang="sv-SE"/>
              <a:t>If you need to judge correctness, add assertions.</a:t>
            </a:r>
            <a:endParaRPr/>
          </a:p>
          <a:p>
            <a:pPr indent="-368300" lvl="1" marL="914400" rtl="0" algn="l">
              <a:spcBef>
                <a:spcPts val="500"/>
              </a:spcBef>
              <a:spcAft>
                <a:spcPts val="0"/>
              </a:spcAft>
              <a:buSzPts val="2200"/>
              <a:buChar char="•"/>
            </a:pPr>
            <a:r>
              <a:rPr lang="sv-SE"/>
              <a:t>Suggested: general properties, rather than specific expected output.</a:t>
            </a:r>
            <a:endParaRPr/>
          </a:p>
          <a:p>
            <a:pPr indent="-342900" lvl="2" marL="1371600" rtl="0" algn="l">
              <a:spcBef>
                <a:spcPts val="500"/>
              </a:spcBef>
              <a:spcAft>
                <a:spcPts val="0"/>
              </a:spcAft>
              <a:buSzPts val="1800"/>
              <a:buChar char="•"/>
            </a:pPr>
            <a:r>
              <a:rPr b="1" lang="sv-SE"/>
              <a:t>No</a:t>
            </a:r>
            <a:r>
              <a:rPr lang="sv-SE"/>
              <a:t>: </a:t>
            </a:r>
            <a:r>
              <a:rPr lang="sv-SE">
                <a:latin typeface="Consolas"/>
                <a:ea typeface="Consolas"/>
                <a:cs typeface="Consolas"/>
                <a:sym typeface="Consolas"/>
              </a:rPr>
              <a:t>assertEquals(output, 2)</a:t>
            </a:r>
            <a:endParaRPr>
              <a:latin typeface="Consolas"/>
              <a:ea typeface="Consolas"/>
              <a:cs typeface="Consolas"/>
              <a:sym typeface="Consolas"/>
            </a:endParaRPr>
          </a:p>
          <a:p>
            <a:pPr indent="-342900" lvl="2" marL="1371600" rtl="0" algn="l">
              <a:spcBef>
                <a:spcPts val="500"/>
              </a:spcBef>
              <a:spcAft>
                <a:spcPts val="0"/>
              </a:spcAft>
              <a:buSzPts val="1800"/>
              <a:buChar char="•"/>
            </a:pPr>
            <a:r>
              <a:rPr b="1" lang="sv-SE"/>
              <a:t>Yes:</a:t>
            </a:r>
            <a:r>
              <a:rPr lang="sv-SE"/>
              <a:t> </a:t>
            </a:r>
            <a:r>
              <a:rPr lang="sv-SE">
                <a:latin typeface="Consolas"/>
                <a:ea typeface="Consolas"/>
                <a:cs typeface="Consolas"/>
                <a:sym typeface="Consolas"/>
              </a:rPr>
              <a:t>assertTrue(output % 2 == 0)</a:t>
            </a:r>
            <a:endParaRPr>
              <a:latin typeface="Consolas"/>
              <a:ea typeface="Consolas"/>
              <a:cs typeface="Consolas"/>
              <a:sym typeface="Consolas"/>
            </a:endParaRPr>
          </a:p>
        </p:txBody>
      </p:sp>
      <p:pic>
        <p:nvPicPr>
          <p:cNvPr id="498" name="Google Shape;498;p56"/>
          <p:cNvPicPr preferRelativeResize="0"/>
          <p:nvPr/>
        </p:nvPicPr>
        <p:blipFill>
          <a:blip r:embed="rId4">
            <a:alphaModFix/>
          </a:blip>
          <a:stretch>
            <a:fillRect/>
          </a:stretch>
        </p:blipFill>
        <p:spPr>
          <a:xfrm>
            <a:off x="7003337" y="3319075"/>
            <a:ext cx="911676" cy="314500"/>
          </a:xfrm>
          <a:prstGeom prst="rect">
            <a:avLst/>
          </a:prstGeom>
          <a:noFill/>
          <a:ln cap="flat" cmpd="sng" w="19050">
            <a:solidFill>
              <a:srgbClr val="FFFFFF"/>
            </a:solidFill>
            <a:prstDash val="solid"/>
            <a:round/>
            <a:headEnd len="sm" w="sm" type="none"/>
            <a:tailEnd len="sm" w="sm" type="none"/>
          </a:ln>
        </p:spPr>
      </p:pic>
      <p:pic>
        <p:nvPicPr>
          <p:cNvPr id="499" name="Google Shape;499;p56"/>
          <p:cNvPicPr preferRelativeResize="0"/>
          <p:nvPr/>
        </p:nvPicPr>
        <p:blipFill>
          <a:blip r:embed="rId4">
            <a:alphaModFix/>
          </a:blip>
          <a:stretch>
            <a:fillRect/>
          </a:stretch>
        </p:blipFill>
        <p:spPr>
          <a:xfrm>
            <a:off x="6255012" y="4215575"/>
            <a:ext cx="911676" cy="314500"/>
          </a:xfrm>
          <a:prstGeom prst="rect">
            <a:avLst/>
          </a:prstGeom>
          <a:noFill/>
          <a:ln cap="flat" cmpd="sng" w="19050">
            <a:solidFill>
              <a:srgbClr val="FFFFFF"/>
            </a:solidFill>
            <a:prstDash val="solid"/>
            <a:round/>
            <a:headEnd len="sm" w="sm" type="none"/>
            <a:tailEnd len="sm" w="sm" type="none"/>
          </a:ln>
        </p:spPr>
      </p:pic>
      <p:pic>
        <p:nvPicPr>
          <p:cNvPr id="500" name="Google Shape;500;p56"/>
          <p:cNvPicPr preferRelativeResize="0"/>
          <p:nvPr/>
        </p:nvPicPr>
        <p:blipFill>
          <a:blip r:embed="rId4">
            <a:alphaModFix/>
          </a:blip>
          <a:stretch>
            <a:fillRect/>
          </a:stretch>
        </p:blipFill>
        <p:spPr>
          <a:xfrm>
            <a:off x="6729837" y="3412650"/>
            <a:ext cx="911676" cy="314500"/>
          </a:xfrm>
          <a:prstGeom prst="rect">
            <a:avLst/>
          </a:prstGeom>
          <a:noFill/>
          <a:ln cap="flat" cmpd="sng" w="19050">
            <a:solidFill>
              <a:srgbClr val="FFFFFF"/>
            </a:solidFill>
            <a:prstDash val="solid"/>
            <a:round/>
            <a:headEnd len="sm" w="sm" type="none"/>
            <a:tailEnd len="sm" w="sm" type="none"/>
          </a:ln>
        </p:spPr>
      </p:pic>
      <p:pic>
        <p:nvPicPr>
          <p:cNvPr id="501" name="Google Shape;501;p56"/>
          <p:cNvPicPr preferRelativeResize="0"/>
          <p:nvPr/>
        </p:nvPicPr>
        <p:blipFill>
          <a:blip r:embed="rId4">
            <a:alphaModFix/>
          </a:blip>
          <a:stretch>
            <a:fillRect/>
          </a:stretch>
        </p:blipFill>
        <p:spPr>
          <a:xfrm>
            <a:off x="6553200" y="3189000"/>
            <a:ext cx="911676" cy="314500"/>
          </a:xfrm>
          <a:prstGeom prst="rect">
            <a:avLst/>
          </a:prstGeom>
          <a:noFill/>
          <a:ln cap="flat" cmpd="sng" w="19050">
            <a:solidFill>
              <a:srgbClr val="FFFFFF"/>
            </a:solidFill>
            <a:prstDash val="solid"/>
            <a:round/>
            <a:headEnd len="sm" w="sm" type="none"/>
            <a:tailEnd len="sm" w="sm" type="none"/>
          </a:ln>
        </p:spPr>
      </p:pic>
      <p:pic>
        <p:nvPicPr>
          <p:cNvPr id="502" name="Google Shape;502;p56"/>
          <p:cNvPicPr preferRelativeResize="0"/>
          <p:nvPr/>
        </p:nvPicPr>
        <p:blipFill>
          <a:blip r:embed="rId4">
            <a:alphaModFix/>
          </a:blip>
          <a:stretch>
            <a:fillRect/>
          </a:stretch>
        </p:blipFill>
        <p:spPr>
          <a:xfrm>
            <a:off x="6812850" y="3004575"/>
            <a:ext cx="911676" cy="314500"/>
          </a:xfrm>
          <a:prstGeom prst="rect">
            <a:avLst/>
          </a:prstGeom>
          <a:noFill/>
          <a:ln cap="flat" cmpd="sng" w="19050">
            <a:solidFill>
              <a:srgbClr val="FFFFFF"/>
            </a:solidFill>
            <a:prstDash val="solid"/>
            <a:round/>
            <a:headEnd len="sm" w="sm" type="none"/>
            <a:tailEnd len="sm" w="sm" type="none"/>
          </a:ln>
        </p:spPr>
      </p:pic>
      <p:pic>
        <p:nvPicPr>
          <p:cNvPr id="503" name="Google Shape;503;p56"/>
          <p:cNvPicPr preferRelativeResize="0"/>
          <p:nvPr/>
        </p:nvPicPr>
        <p:blipFill>
          <a:blip r:embed="rId4">
            <a:alphaModFix/>
          </a:blip>
          <a:stretch>
            <a:fillRect/>
          </a:stretch>
        </p:blipFill>
        <p:spPr>
          <a:xfrm>
            <a:off x="6610312" y="3767325"/>
            <a:ext cx="911676" cy="314500"/>
          </a:xfrm>
          <a:prstGeom prst="rect">
            <a:avLst/>
          </a:prstGeom>
          <a:noFill/>
          <a:ln cap="flat" cmpd="sng" w="19050">
            <a:solidFill>
              <a:srgbClr val="FFFFFF"/>
            </a:solidFill>
            <a:prstDash val="solid"/>
            <a:round/>
            <a:headEnd len="sm" w="sm" type="none"/>
            <a:tailEnd len="sm" w="sm" type="none"/>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5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10" name="Google Shape;510;p5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 Want to Try This Out!</a:t>
            </a:r>
            <a:endParaRPr/>
          </a:p>
        </p:txBody>
      </p:sp>
      <p:sp>
        <p:nvSpPr>
          <p:cNvPr id="511" name="Google Shape;511;p57"/>
          <p:cNvSpPr txBox="1"/>
          <p:nvPr>
            <p:ph idx="1" type="body"/>
          </p:nvPr>
        </p:nvSpPr>
        <p:spPr>
          <a:xfrm>
            <a:off x="468900" y="1195200"/>
            <a:ext cx="8217900" cy="35676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Python: </a:t>
            </a:r>
            <a:endParaRPr/>
          </a:p>
          <a:p>
            <a:pPr indent="-368300" lvl="1" marL="914400" rtl="0" algn="l">
              <a:spcBef>
                <a:spcPts val="500"/>
              </a:spcBef>
              <a:spcAft>
                <a:spcPts val="0"/>
              </a:spcAft>
              <a:buSzPts val="2200"/>
              <a:buChar char="•"/>
            </a:pPr>
            <a:r>
              <a:rPr lang="sv-SE"/>
              <a:t>Tutorial for beginners: </a:t>
            </a:r>
            <a:r>
              <a:rPr lang="sv-SE" u="sng">
                <a:solidFill>
                  <a:schemeClr val="hlink"/>
                </a:solidFill>
                <a:hlinkClick r:id="rId3"/>
              </a:rPr>
              <a:t>https://greg4cr.github.io/pdf/21ai4se.pdf</a:t>
            </a:r>
            <a:endParaRPr/>
          </a:p>
          <a:p>
            <a:pPr indent="-368300" lvl="1" marL="914400" rtl="0" algn="l">
              <a:spcBef>
                <a:spcPts val="500"/>
              </a:spcBef>
              <a:spcAft>
                <a:spcPts val="0"/>
              </a:spcAft>
              <a:buSzPts val="2200"/>
              <a:buChar char="•"/>
            </a:pPr>
            <a:r>
              <a:rPr lang="sv-SE" u="sng">
                <a:solidFill>
                  <a:schemeClr val="hlink"/>
                </a:solidFill>
                <a:hlinkClick r:id="rId4"/>
              </a:rPr>
              <a:t>https://github.com/Greg4cr/PythonUnitTestGeneration</a:t>
            </a:r>
            <a:r>
              <a:rPr lang="sv-SE"/>
              <a:t> </a:t>
            </a:r>
            <a:endParaRPr/>
          </a:p>
          <a:p>
            <a:pPr indent="-393700" lvl="0" marL="457200" rtl="0" algn="l">
              <a:spcBef>
                <a:spcPts val="1000"/>
              </a:spcBef>
              <a:spcAft>
                <a:spcPts val="0"/>
              </a:spcAft>
              <a:buSzPts val="2600"/>
              <a:buChar char="•"/>
            </a:pPr>
            <a:r>
              <a:rPr lang="sv-SE"/>
              <a:t>EvoSuite for Java: </a:t>
            </a:r>
            <a:r>
              <a:rPr lang="sv-SE" u="sng">
                <a:solidFill>
                  <a:schemeClr val="hlink"/>
                </a:solidFill>
                <a:hlinkClick r:id="rId5"/>
              </a:rPr>
              <a:t>http://www.evosuite.org/</a:t>
            </a:r>
            <a:r>
              <a:rPr lang="sv-SE"/>
              <a:t>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5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18" name="Google Shape;518;p5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 Want to Try This Out!</a:t>
            </a:r>
            <a:endParaRPr/>
          </a:p>
        </p:txBody>
      </p:sp>
      <p:sp>
        <p:nvSpPr>
          <p:cNvPr id="519" name="Google Shape;519;p58"/>
          <p:cNvSpPr txBox="1"/>
          <p:nvPr>
            <p:ph idx="1" type="body"/>
          </p:nvPr>
        </p:nvSpPr>
        <p:spPr>
          <a:xfrm>
            <a:off x="468900" y="1195200"/>
            <a:ext cx="8217900" cy="35676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Fuzzing often based on metaheuristic search.</a:t>
            </a:r>
            <a:endParaRPr/>
          </a:p>
          <a:p>
            <a:pPr indent="-368300" lvl="1" marL="914400" rtl="0" algn="l">
              <a:spcBef>
                <a:spcPts val="500"/>
              </a:spcBef>
              <a:spcAft>
                <a:spcPts val="0"/>
              </a:spcAft>
              <a:buSzPts val="2200"/>
              <a:buChar char="•"/>
            </a:pPr>
            <a:r>
              <a:rPr lang="sv-SE"/>
              <a:t>AFL (American Fuzzy Lop), Google OSS-Fuzz use genetic algorithms, fitness = code coverage.</a:t>
            </a:r>
            <a:endParaRPr/>
          </a:p>
          <a:p>
            <a:pPr indent="-342900" lvl="2" marL="1371600" rtl="0" algn="l">
              <a:spcBef>
                <a:spcPts val="500"/>
              </a:spcBef>
              <a:spcAft>
                <a:spcPts val="0"/>
              </a:spcAft>
              <a:buSzPts val="1800"/>
              <a:buChar char="•"/>
            </a:pPr>
            <a:r>
              <a:rPr lang="sv-SE" u="sng">
                <a:solidFill>
                  <a:schemeClr val="hlink"/>
                </a:solidFill>
                <a:hlinkClick r:id="rId3"/>
              </a:rPr>
              <a:t>http://lcamtuf.coredump.cx/afl/</a:t>
            </a:r>
            <a:endParaRPr/>
          </a:p>
          <a:p>
            <a:pPr indent="-342900" lvl="2" marL="1371600" rtl="0" algn="l">
              <a:spcBef>
                <a:spcPts val="500"/>
              </a:spcBef>
              <a:spcAft>
                <a:spcPts val="0"/>
              </a:spcAft>
              <a:buSzPts val="1800"/>
              <a:buChar char="•"/>
            </a:pPr>
            <a:r>
              <a:rPr lang="sv-SE" u="sng">
                <a:solidFill>
                  <a:schemeClr val="hlink"/>
                </a:solidFill>
                <a:hlinkClick r:id="rId4"/>
              </a:rPr>
              <a:t>https://google.github.io/oss-fuz</a:t>
            </a:r>
            <a:r>
              <a:rPr lang="sv-SE"/>
              <a:t> </a:t>
            </a:r>
            <a:endParaRPr/>
          </a:p>
          <a:p>
            <a:pPr indent="-342900" lvl="2" marL="1371600" rtl="0" algn="l">
              <a:spcBef>
                <a:spcPts val="500"/>
              </a:spcBef>
              <a:spcAft>
                <a:spcPts val="0"/>
              </a:spcAft>
              <a:buSzPts val="1800"/>
              <a:buChar char="•"/>
            </a:pPr>
            <a:r>
              <a:rPr lang="sv-SE"/>
              <a:t>system-level tests</a:t>
            </a:r>
            <a:endParaRPr/>
          </a:p>
          <a:p>
            <a:pPr indent="-368300" lvl="1" marL="914400" rtl="0" algn="l">
              <a:spcBef>
                <a:spcPts val="500"/>
              </a:spcBef>
              <a:spcAft>
                <a:spcPts val="0"/>
              </a:spcAft>
              <a:buSzPts val="2200"/>
              <a:buChar char="•"/>
            </a:pPr>
            <a:r>
              <a:rPr lang="sv-SE"/>
              <a:t>The Fuzzing Book has tutorials and code for many specialized approaches:</a:t>
            </a:r>
            <a:endParaRPr/>
          </a:p>
          <a:p>
            <a:pPr indent="-342900" lvl="2" marL="1371600" rtl="0" algn="l">
              <a:spcBef>
                <a:spcPts val="500"/>
              </a:spcBef>
              <a:spcAft>
                <a:spcPts val="0"/>
              </a:spcAft>
              <a:buSzPts val="1800"/>
              <a:buChar char="•"/>
            </a:pPr>
            <a:r>
              <a:rPr lang="sv-SE" u="sng">
                <a:solidFill>
                  <a:schemeClr val="hlink"/>
                </a:solidFill>
                <a:hlinkClick r:id="rId5"/>
              </a:rPr>
              <a:t>https://www.fuzzingbook.org/</a:t>
            </a:r>
            <a:r>
              <a:rPr lang="sv-SE"/>
              <a:t>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5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26" name="Google Shape;526;p59"/>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Large Language Models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6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33" name="Google Shape;533;p6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Large Language Models</a:t>
            </a:r>
            <a:endParaRPr/>
          </a:p>
        </p:txBody>
      </p:sp>
      <p:sp>
        <p:nvSpPr>
          <p:cNvPr id="534" name="Google Shape;534;p60"/>
          <p:cNvSpPr/>
          <p:nvPr/>
        </p:nvSpPr>
        <p:spPr>
          <a:xfrm>
            <a:off x="1297450" y="1928700"/>
            <a:ext cx="1309200" cy="127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Prompt</a:t>
            </a:r>
            <a:endParaRPr b="1"/>
          </a:p>
        </p:txBody>
      </p:sp>
      <p:sp>
        <p:nvSpPr>
          <p:cNvPr id="535" name="Google Shape;535;p60"/>
          <p:cNvSpPr/>
          <p:nvPr/>
        </p:nvSpPr>
        <p:spPr>
          <a:xfrm>
            <a:off x="3394250" y="1610250"/>
            <a:ext cx="1563900" cy="19113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Model</a:t>
            </a:r>
            <a:endParaRPr b="1"/>
          </a:p>
        </p:txBody>
      </p:sp>
      <p:cxnSp>
        <p:nvCxnSpPr>
          <p:cNvPr id="536" name="Google Shape;536;p60"/>
          <p:cNvCxnSpPr>
            <a:stCxn id="534" idx="3"/>
            <a:endCxn id="535" idx="2"/>
          </p:cNvCxnSpPr>
          <p:nvPr/>
        </p:nvCxnSpPr>
        <p:spPr>
          <a:xfrm>
            <a:off x="2606650" y="2565900"/>
            <a:ext cx="787500" cy="0"/>
          </a:xfrm>
          <a:prstGeom prst="straightConnector1">
            <a:avLst/>
          </a:prstGeom>
          <a:noFill/>
          <a:ln cap="flat" cmpd="sng" w="19050">
            <a:solidFill>
              <a:schemeClr val="dk2"/>
            </a:solidFill>
            <a:prstDash val="solid"/>
            <a:round/>
            <a:headEnd len="med" w="med" type="none"/>
            <a:tailEnd len="med" w="med" type="triangle"/>
          </a:ln>
        </p:spPr>
      </p:cxnSp>
      <p:sp>
        <p:nvSpPr>
          <p:cNvPr id="537" name="Google Shape;537;p60"/>
          <p:cNvSpPr/>
          <p:nvPr/>
        </p:nvSpPr>
        <p:spPr>
          <a:xfrm>
            <a:off x="6383025" y="892000"/>
            <a:ext cx="1227900" cy="127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Translation</a:t>
            </a:r>
            <a:endParaRPr b="1"/>
          </a:p>
        </p:txBody>
      </p:sp>
      <p:sp>
        <p:nvSpPr>
          <p:cNvPr id="538" name="Google Shape;538;p60"/>
          <p:cNvSpPr/>
          <p:nvPr/>
        </p:nvSpPr>
        <p:spPr>
          <a:xfrm>
            <a:off x="7276850" y="2378425"/>
            <a:ext cx="1227900" cy="127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Source Code</a:t>
            </a:r>
            <a:endParaRPr b="1"/>
          </a:p>
        </p:txBody>
      </p:sp>
      <p:sp>
        <p:nvSpPr>
          <p:cNvPr id="539" name="Google Shape;539;p60"/>
          <p:cNvSpPr/>
          <p:nvPr/>
        </p:nvSpPr>
        <p:spPr>
          <a:xfrm>
            <a:off x="5807425" y="3521550"/>
            <a:ext cx="1227900" cy="127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Answer to Question</a:t>
            </a:r>
            <a:endParaRPr b="1"/>
          </a:p>
        </p:txBody>
      </p:sp>
      <p:cxnSp>
        <p:nvCxnSpPr>
          <p:cNvPr id="540" name="Google Shape;540;p60"/>
          <p:cNvCxnSpPr>
            <a:stCxn id="535" idx="4"/>
            <a:endCxn id="537" idx="1"/>
          </p:cNvCxnSpPr>
          <p:nvPr/>
        </p:nvCxnSpPr>
        <p:spPr>
          <a:xfrm flipH="1" rot="10800000">
            <a:off x="4958150" y="1529100"/>
            <a:ext cx="1425000" cy="1036800"/>
          </a:xfrm>
          <a:prstGeom prst="straightConnector1">
            <a:avLst/>
          </a:prstGeom>
          <a:noFill/>
          <a:ln cap="flat" cmpd="sng" w="19050">
            <a:solidFill>
              <a:schemeClr val="dk2"/>
            </a:solidFill>
            <a:prstDash val="solid"/>
            <a:round/>
            <a:headEnd len="med" w="med" type="none"/>
            <a:tailEnd len="med" w="med" type="triangle"/>
          </a:ln>
        </p:spPr>
      </p:cxnSp>
      <p:cxnSp>
        <p:nvCxnSpPr>
          <p:cNvPr id="541" name="Google Shape;541;p60"/>
          <p:cNvCxnSpPr>
            <a:stCxn id="535" idx="4"/>
            <a:endCxn id="538" idx="1"/>
          </p:cNvCxnSpPr>
          <p:nvPr/>
        </p:nvCxnSpPr>
        <p:spPr>
          <a:xfrm>
            <a:off x="4958150" y="2565900"/>
            <a:ext cx="2318700" cy="449700"/>
          </a:xfrm>
          <a:prstGeom prst="straightConnector1">
            <a:avLst/>
          </a:prstGeom>
          <a:noFill/>
          <a:ln cap="flat" cmpd="sng" w="19050">
            <a:solidFill>
              <a:schemeClr val="dk2"/>
            </a:solidFill>
            <a:prstDash val="solid"/>
            <a:round/>
            <a:headEnd len="med" w="med" type="none"/>
            <a:tailEnd len="med" w="med" type="triangle"/>
          </a:ln>
        </p:spPr>
      </p:cxnSp>
      <p:cxnSp>
        <p:nvCxnSpPr>
          <p:cNvPr id="542" name="Google Shape;542;p60"/>
          <p:cNvCxnSpPr>
            <a:stCxn id="535" idx="4"/>
            <a:endCxn id="539" idx="1"/>
          </p:cNvCxnSpPr>
          <p:nvPr/>
        </p:nvCxnSpPr>
        <p:spPr>
          <a:xfrm>
            <a:off x="4958150" y="2565900"/>
            <a:ext cx="849300" cy="15930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6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549" name="Google Shape;549;p6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Large Language Models</a:t>
            </a:r>
            <a:endParaRPr/>
          </a:p>
        </p:txBody>
      </p:sp>
      <p:sp>
        <p:nvSpPr>
          <p:cNvPr id="550" name="Google Shape;550;p61"/>
          <p:cNvSpPr/>
          <p:nvPr/>
        </p:nvSpPr>
        <p:spPr>
          <a:xfrm>
            <a:off x="3776550" y="1616100"/>
            <a:ext cx="1563900" cy="19113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Model</a:t>
            </a:r>
            <a:endParaRPr b="1"/>
          </a:p>
        </p:txBody>
      </p:sp>
      <p:sp>
        <p:nvSpPr>
          <p:cNvPr id="551" name="Google Shape;551;p61"/>
          <p:cNvSpPr txBox="1"/>
          <p:nvPr/>
        </p:nvSpPr>
        <p:spPr>
          <a:xfrm>
            <a:off x="382300" y="2148975"/>
            <a:ext cx="28035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“The </a:t>
            </a:r>
            <a:r>
              <a:rPr b="1" lang="sv-SE">
                <a:solidFill>
                  <a:schemeClr val="accent3"/>
                </a:solidFill>
              </a:rPr>
              <a:t>server</a:t>
            </a:r>
            <a:r>
              <a:rPr lang="sv-SE"/>
              <a:t> brought me the </a:t>
            </a:r>
            <a:r>
              <a:rPr b="1" lang="sv-SE">
                <a:solidFill>
                  <a:schemeClr val="accent5"/>
                </a:solidFill>
              </a:rPr>
              <a:t>bill</a:t>
            </a:r>
            <a:r>
              <a:rPr lang="sv-SE"/>
              <a:t>”</a:t>
            </a:r>
            <a:endParaRPr/>
          </a:p>
        </p:txBody>
      </p:sp>
      <p:sp>
        <p:nvSpPr>
          <p:cNvPr id="552" name="Google Shape;552;p61"/>
          <p:cNvSpPr txBox="1"/>
          <p:nvPr/>
        </p:nvSpPr>
        <p:spPr>
          <a:xfrm>
            <a:off x="382300" y="2710725"/>
            <a:ext cx="2803500" cy="5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“We sent an </a:t>
            </a:r>
            <a:r>
              <a:rPr b="1" lang="sv-SE">
                <a:solidFill>
                  <a:schemeClr val="accent5"/>
                </a:solidFill>
              </a:rPr>
              <a:t>HTTP request </a:t>
            </a:r>
            <a:r>
              <a:rPr lang="sv-SE"/>
              <a:t>to the </a:t>
            </a:r>
            <a:r>
              <a:rPr b="1" lang="sv-SE">
                <a:solidFill>
                  <a:schemeClr val="accent3"/>
                </a:solidFill>
              </a:rPr>
              <a:t>server</a:t>
            </a:r>
            <a:r>
              <a:rPr lang="sv-SE"/>
              <a:t>”</a:t>
            </a:r>
            <a:endParaRPr/>
          </a:p>
        </p:txBody>
      </p:sp>
      <p:cxnSp>
        <p:nvCxnSpPr>
          <p:cNvPr id="553" name="Google Shape;553;p61"/>
          <p:cNvCxnSpPr/>
          <p:nvPr/>
        </p:nvCxnSpPr>
        <p:spPr>
          <a:xfrm flipH="1" rot="10800000">
            <a:off x="3081475" y="2369200"/>
            <a:ext cx="637200" cy="2700"/>
          </a:xfrm>
          <a:prstGeom prst="straightConnector1">
            <a:avLst/>
          </a:prstGeom>
          <a:noFill/>
          <a:ln cap="flat" cmpd="sng" w="19050">
            <a:solidFill>
              <a:schemeClr val="dk2"/>
            </a:solidFill>
            <a:prstDash val="solid"/>
            <a:round/>
            <a:headEnd len="med" w="med" type="none"/>
            <a:tailEnd len="med" w="med" type="triangle"/>
          </a:ln>
        </p:spPr>
      </p:cxnSp>
      <p:cxnSp>
        <p:nvCxnSpPr>
          <p:cNvPr id="554" name="Google Shape;554;p61"/>
          <p:cNvCxnSpPr/>
          <p:nvPr/>
        </p:nvCxnSpPr>
        <p:spPr>
          <a:xfrm flipH="1" rot="10800000">
            <a:off x="3081475" y="3031325"/>
            <a:ext cx="637200" cy="2700"/>
          </a:xfrm>
          <a:prstGeom prst="straightConnector1">
            <a:avLst/>
          </a:prstGeom>
          <a:noFill/>
          <a:ln cap="flat" cmpd="sng" w="19050">
            <a:solidFill>
              <a:schemeClr val="dk2"/>
            </a:solidFill>
            <a:prstDash val="solid"/>
            <a:round/>
            <a:headEnd len="med" w="med" type="none"/>
            <a:tailEnd len="med" w="med" type="triangle"/>
          </a:ln>
        </p:spPr>
      </p:cxnSp>
      <p:cxnSp>
        <p:nvCxnSpPr>
          <p:cNvPr id="555" name="Google Shape;555;p61"/>
          <p:cNvCxnSpPr/>
          <p:nvPr/>
        </p:nvCxnSpPr>
        <p:spPr>
          <a:xfrm flipH="1" rot="10800000">
            <a:off x="5340450" y="2369200"/>
            <a:ext cx="637200" cy="2700"/>
          </a:xfrm>
          <a:prstGeom prst="straightConnector1">
            <a:avLst/>
          </a:prstGeom>
          <a:noFill/>
          <a:ln cap="flat" cmpd="sng" w="19050">
            <a:solidFill>
              <a:schemeClr val="dk2"/>
            </a:solidFill>
            <a:prstDash val="solid"/>
            <a:round/>
            <a:headEnd len="med" w="med" type="none"/>
            <a:tailEnd len="med" w="med" type="triangle"/>
          </a:ln>
        </p:spPr>
      </p:cxnSp>
      <p:cxnSp>
        <p:nvCxnSpPr>
          <p:cNvPr id="556" name="Google Shape;556;p61"/>
          <p:cNvCxnSpPr/>
          <p:nvPr/>
        </p:nvCxnSpPr>
        <p:spPr>
          <a:xfrm flipH="1" rot="10800000">
            <a:off x="5340450" y="3031325"/>
            <a:ext cx="637200" cy="2700"/>
          </a:xfrm>
          <a:prstGeom prst="straightConnector1">
            <a:avLst/>
          </a:prstGeom>
          <a:noFill/>
          <a:ln cap="flat" cmpd="sng" w="19050">
            <a:solidFill>
              <a:schemeClr val="dk2"/>
            </a:solidFill>
            <a:prstDash val="solid"/>
            <a:round/>
            <a:headEnd len="med" w="med" type="none"/>
            <a:tailEnd len="med" w="med" type="triangle"/>
          </a:ln>
        </p:spPr>
      </p:cxnSp>
      <p:sp>
        <p:nvSpPr>
          <p:cNvPr id="557" name="Google Shape;557;p61"/>
          <p:cNvSpPr txBox="1"/>
          <p:nvPr/>
        </p:nvSpPr>
        <p:spPr>
          <a:xfrm>
            <a:off x="6047100" y="2148975"/>
            <a:ext cx="25719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for my </a:t>
            </a:r>
            <a:r>
              <a:rPr b="1" lang="sv-SE">
                <a:solidFill>
                  <a:schemeClr val="accent5"/>
                </a:solidFill>
              </a:rPr>
              <a:t>three-course dinner</a:t>
            </a:r>
            <a:r>
              <a:rPr lang="sv-SE"/>
              <a:t>.</a:t>
            </a:r>
            <a:endParaRPr/>
          </a:p>
        </p:txBody>
      </p:sp>
      <p:sp>
        <p:nvSpPr>
          <p:cNvPr id="558" name="Google Shape;558;p61"/>
          <p:cNvSpPr txBox="1"/>
          <p:nvPr/>
        </p:nvSpPr>
        <p:spPr>
          <a:xfrm>
            <a:off x="6047100" y="2811975"/>
            <a:ext cx="30219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to update the </a:t>
            </a:r>
            <a:r>
              <a:rPr b="1" lang="sv-SE">
                <a:solidFill>
                  <a:schemeClr val="accent5"/>
                </a:solidFill>
              </a:rPr>
              <a:t>database record</a:t>
            </a:r>
            <a:r>
              <a:rPr lang="sv-SE"/>
              <a:t>.</a:t>
            </a:r>
            <a:endParaRPr/>
          </a:p>
        </p:txBody>
      </p:sp>
      <p:sp>
        <p:nvSpPr>
          <p:cNvPr id="559" name="Google Shape;559;p61"/>
          <p:cNvSpPr/>
          <p:nvPr/>
        </p:nvSpPr>
        <p:spPr>
          <a:xfrm>
            <a:off x="3081475" y="2479275"/>
            <a:ext cx="926700" cy="38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a:t>Encoder</a:t>
            </a:r>
            <a:endParaRPr/>
          </a:p>
        </p:txBody>
      </p:sp>
      <p:sp>
        <p:nvSpPr>
          <p:cNvPr id="560" name="Google Shape;560;p61"/>
          <p:cNvSpPr/>
          <p:nvPr/>
        </p:nvSpPr>
        <p:spPr>
          <a:xfrm>
            <a:off x="5120400" y="2479263"/>
            <a:ext cx="926700" cy="38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a:t>Decoder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16" name="Google Shape;116;p1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Today’s Goals</a:t>
            </a:r>
            <a:endParaRPr/>
          </a:p>
        </p:txBody>
      </p:sp>
      <p:sp>
        <p:nvSpPr>
          <p:cNvPr id="117" name="Google Shape;117;p1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Search-Based Test Generation </a:t>
            </a:r>
            <a:endParaRPr/>
          </a:p>
          <a:p>
            <a:pPr indent="-368300" lvl="1" marL="914400" rtl="0" algn="l">
              <a:spcBef>
                <a:spcPts val="500"/>
              </a:spcBef>
              <a:spcAft>
                <a:spcPts val="0"/>
              </a:spcAft>
              <a:buSzPts val="2200"/>
              <a:buChar char="•"/>
            </a:pPr>
            <a:r>
              <a:rPr lang="sv-SE"/>
              <a:t>Test creation as an optimization problem, based on feedback from executing the code.</a:t>
            </a:r>
            <a:endParaRPr/>
          </a:p>
          <a:p>
            <a:pPr indent="-368300" lvl="1" marL="914400" rtl="0" algn="l">
              <a:spcBef>
                <a:spcPts val="500"/>
              </a:spcBef>
              <a:spcAft>
                <a:spcPts val="0"/>
              </a:spcAft>
              <a:buSzPts val="2200"/>
              <a:buChar char="•"/>
            </a:pPr>
            <a:r>
              <a:rPr lang="sv-SE"/>
              <a:t>Generate -&gt; Execute -&gt; Evolve </a:t>
            </a:r>
            <a:endParaRPr/>
          </a:p>
          <a:p>
            <a:pPr indent="-393700" lvl="0" marL="457200" rtl="0" algn="l">
              <a:spcBef>
                <a:spcPts val="1000"/>
              </a:spcBef>
              <a:spcAft>
                <a:spcPts val="0"/>
              </a:spcAft>
              <a:buSzPts val="2600"/>
              <a:buChar char="•"/>
            </a:pPr>
            <a:r>
              <a:rPr lang="sv-SE"/>
              <a:t>LLM-Based Test Generation</a:t>
            </a:r>
            <a:endParaRPr/>
          </a:p>
          <a:p>
            <a:pPr indent="-368300" lvl="1" marL="914400" rtl="0" algn="l">
              <a:spcBef>
                <a:spcPts val="500"/>
              </a:spcBef>
              <a:spcAft>
                <a:spcPts val="0"/>
              </a:spcAft>
              <a:buSzPts val="2200"/>
              <a:buChar char="•"/>
            </a:pPr>
            <a:r>
              <a:rPr lang="sv-SE"/>
              <a:t>Test </a:t>
            </a:r>
            <a:r>
              <a:rPr lang="sv-SE"/>
              <a:t>creation based on textual analysis.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6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67" name="Google Shape;567;p6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Important Considerations</a:t>
            </a:r>
            <a:endParaRPr/>
          </a:p>
        </p:txBody>
      </p:sp>
      <p:sp>
        <p:nvSpPr>
          <p:cNvPr id="568" name="Google Shape;568;p6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Clr>
                <a:schemeClr val="accent3"/>
              </a:buClr>
              <a:buSzPts val="2600"/>
              <a:buChar char="•"/>
            </a:pPr>
            <a:r>
              <a:rPr b="1" lang="sv-SE">
                <a:solidFill>
                  <a:schemeClr val="accent3"/>
                </a:solidFill>
              </a:rPr>
              <a:t>Prompt Design</a:t>
            </a:r>
            <a:endParaRPr b="1">
              <a:solidFill>
                <a:schemeClr val="accent3"/>
              </a:solidFill>
            </a:endParaRPr>
          </a:p>
          <a:p>
            <a:pPr indent="-368300" lvl="1" marL="914400" rtl="0" algn="l">
              <a:spcBef>
                <a:spcPts val="500"/>
              </a:spcBef>
              <a:spcAft>
                <a:spcPts val="0"/>
              </a:spcAft>
              <a:buSzPts val="2200"/>
              <a:buChar char="•"/>
            </a:pPr>
            <a:r>
              <a:rPr lang="sv-SE"/>
              <a:t>The structure and information provided in the prompt.</a:t>
            </a:r>
            <a:endParaRPr/>
          </a:p>
          <a:p>
            <a:pPr indent="-393700" lvl="0" marL="457200" rtl="0" algn="l">
              <a:spcBef>
                <a:spcPts val="1000"/>
              </a:spcBef>
              <a:spcAft>
                <a:spcPts val="0"/>
              </a:spcAft>
              <a:buClr>
                <a:schemeClr val="accent3"/>
              </a:buClr>
              <a:buSzPts val="2600"/>
              <a:buChar char="•"/>
            </a:pPr>
            <a:r>
              <a:rPr b="1" lang="sv-SE">
                <a:solidFill>
                  <a:schemeClr val="accent3"/>
                </a:solidFill>
              </a:rPr>
              <a:t>Model Selection</a:t>
            </a:r>
            <a:endParaRPr b="1">
              <a:solidFill>
                <a:schemeClr val="accent3"/>
              </a:solidFill>
            </a:endParaRPr>
          </a:p>
          <a:p>
            <a:pPr indent="-368300" lvl="1" marL="914400" rtl="0" algn="l">
              <a:spcBef>
                <a:spcPts val="500"/>
              </a:spcBef>
              <a:spcAft>
                <a:spcPts val="0"/>
              </a:spcAft>
              <a:buSzPts val="2200"/>
              <a:buChar char="•"/>
            </a:pPr>
            <a:r>
              <a:rPr lang="sv-SE"/>
              <a:t>Type of model.</a:t>
            </a:r>
            <a:endParaRPr/>
          </a:p>
          <a:p>
            <a:pPr indent="-368300" lvl="1" marL="914400" rtl="0" algn="l">
              <a:spcBef>
                <a:spcPts val="500"/>
              </a:spcBef>
              <a:spcAft>
                <a:spcPts val="0"/>
              </a:spcAft>
              <a:buSzPts val="2200"/>
              <a:buChar char="•"/>
            </a:pPr>
            <a:r>
              <a:rPr lang="sv-SE"/>
              <a:t>Closed vs open source.</a:t>
            </a:r>
            <a:endParaRPr/>
          </a:p>
          <a:p>
            <a:pPr indent="-368300" lvl="1" marL="914400" rtl="0" algn="l">
              <a:spcBef>
                <a:spcPts val="500"/>
              </a:spcBef>
              <a:spcAft>
                <a:spcPts val="0"/>
              </a:spcAft>
              <a:buSzPts val="2200"/>
              <a:buChar char="•"/>
            </a:pPr>
            <a:r>
              <a:rPr lang="sv-SE"/>
              <a:t>Local vs remote execution.</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6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75" name="Google Shape;575;p6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Prompt Engineering</a:t>
            </a:r>
            <a:endParaRPr/>
          </a:p>
        </p:txBody>
      </p:sp>
      <p:sp>
        <p:nvSpPr>
          <p:cNvPr id="576" name="Google Shape;576;p6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General: More information, more specific results.</a:t>
            </a:r>
            <a:endParaRPr/>
          </a:p>
          <a:p>
            <a:pPr indent="-342900" lvl="1" marL="914400" rtl="0" algn="l">
              <a:spcBef>
                <a:spcPts val="500"/>
              </a:spcBef>
              <a:spcAft>
                <a:spcPts val="0"/>
              </a:spcAft>
              <a:buSzPts val="1800"/>
              <a:buChar char="•"/>
            </a:pPr>
            <a:r>
              <a:rPr lang="sv-SE" sz="1800"/>
              <a:t>“Generate pytest unit tests for a method that calculates the BMI of an adult.”</a:t>
            </a:r>
            <a:endParaRPr sz="1800"/>
          </a:p>
          <a:p>
            <a:pPr indent="-342900" lvl="1" marL="914400" rtl="0" algn="l">
              <a:spcBef>
                <a:spcPts val="500"/>
              </a:spcBef>
              <a:spcAft>
                <a:spcPts val="0"/>
              </a:spcAft>
              <a:buSzPts val="1800"/>
              <a:buChar char="•"/>
            </a:pPr>
            <a:r>
              <a:rPr lang="sv-SE" sz="1800"/>
              <a:t>“Generate pytest unit tests for method bmi_value(self) in class BMICalc. This class has three variables: height, weight, and age.”</a:t>
            </a:r>
            <a:endParaRPr sz="1800"/>
          </a:p>
          <a:p>
            <a:pPr indent="-342900" lvl="1" marL="914400" rtl="0" algn="l">
              <a:spcBef>
                <a:spcPts val="500"/>
              </a:spcBef>
              <a:spcAft>
                <a:spcPts val="0"/>
              </a:spcAft>
              <a:buSzPts val="1800"/>
              <a:buChar char="•"/>
            </a:pPr>
            <a:r>
              <a:rPr lang="sv-SE" sz="1800"/>
              <a:t>“Generate pytest unit tests for the following method in class BMICalc. This class has three variables: height, weight, and age.</a:t>
            </a:r>
            <a:br>
              <a:rPr lang="sv-SE" sz="1800"/>
            </a:br>
            <a:r>
              <a:rPr lang="sv-SE" sz="1800"/>
              <a:t>def bmi_value(self):</a:t>
            </a:r>
            <a:br>
              <a:rPr lang="sv-SE" sz="1800"/>
            </a:br>
            <a:r>
              <a:rPr lang="sv-SE" sz="1800"/>
              <a:t>    # The height is stored as an integer in cm. Here we convert it to</a:t>
            </a:r>
            <a:br>
              <a:rPr lang="sv-SE" sz="1800"/>
            </a:br>
            <a:r>
              <a:rPr lang="sv-SE" sz="1800"/>
              <a:t>    # meters (m)</a:t>
            </a:r>
            <a:br>
              <a:rPr lang="sv-SE" sz="1800"/>
            </a:br>
            <a:r>
              <a:rPr lang="sv-SE" sz="1800"/>
              <a:t>    bmi_value = self.weight / ((self.height / 100.0) ** 2)</a:t>
            </a:r>
            <a:br>
              <a:rPr lang="sv-SE" sz="1800"/>
            </a:br>
            <a:r>
              <a:rPr lang="sv-SE" sz="1800"/>
              <a:t>    return bmi_value”</a:t>
            </a:r>
            <a:endParaRPr sz="18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6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583" name="Google Shape;583;p6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Prompt Engineering</a:t>
            </a:r>
            <a:endParaRPr/>
          </a:p>
        </p:txBody>
      </p:sp>
      <p:sp>
        <p:nvSpPr>
          <p:cNvPr id="584" name="Google Shape;584;p6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68300" lvl="0" marL="457200" rtl="0" algn="l">
              <a:spcBef>
                <a:spcPts val="1000"/>
              </a:spcBef>
              <a:spcAft>
                <a:spcPts val="0"/>
              </a:spcAft>
              <a:buSzPts val="2200"/>
              <a:buChar char="•"/>
            </a:pPr>
            <a:r>
              <a:rPr lang="sv-SE" sz="2200"/>
              <a:t>General: More information, more specific results.</a:t>
            </a:r>
            <a:endParaRPr sz="2200"/>
          </a:p>
          <a:p>
            <a:pPr indent="-342900" lvl="1" marL="914400" rtl="0" algn="l">
              <a:spcBef>
                <a:spcPts val="500"/>
              </a:spcBef>
              <a:spcAft>
                <a:spcPts val="0"/>
              </a:spcAft>
              <a:buSzPts val="1800"/>
              <a:buChar char="•"/>
            </a:pPr>
            <a:r>
              <a:rPr lang="sv-SE" sz="1800"/>
              <a:t>“Generate pytest unit tests for the class BMICalc. This class has three variables: height, weight, and age. It offers setter methods height(self, height), age(self, age), and </a:t>
            </a:r>
            <a:r>
              <a:rPr lang="sv-SE" sz="1800"/>
              <a:t>weight(self, weight). These methods check for negative values. The class also offers the following methods: bmi_value(self), classify_bmi_teens_and_children(self), and classify_bmi_adults(self)”</a:t>
            </a:r>
            <a:endParaRPr sz="1800"/>
          </a:p>
          <a:p>
            <a:pPr indent="-368300" lvl="0" marL="457200" rtl="0" algn="l">
              <a:spcBef>
                <a:spcPts val="1000"/>
              </a:spcBef>
              <a:spcAft>
                <a:spcPts val="0"/>
              </a:spcAft>
              <a:buSzPts val="2200"/>
              <a:buChar char="•"/>
            </a:pPr>
            <a:r>
              <a:rPr lang="sv-SE" sz="2200"/>
              <a:t>Generally a limit to the prompt length, but can potentially provide a full class to test (or at least full code of some of the methods).</a:t>
            </a:r>
            <a:endParaRPr sz="2200"/>
          </a:p>
          <a:p>
            <a:pPr indent="-342900" lvl="1" marL="914400" rtl="0" algn="l">
              <a:spcBef>
                <a:spcPts val="500"/>
              </a:spcBef>
              <a:spcAft>
                <a:spcPts val="0"/>
              </a:spcAft>
              <a:buSzPts val="1800"/>
              <a:buChar char="•"/>
            </a:pPr>
            <a:r>
              <a:rPr lang="sv-SE" sz="1800"/>
              <a:t>“Generate pytest unit tests for the following class: (code)”</a:t>
            </a:r>
            <a:endParaRPr sz="18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6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91" name="Google Shape;591;p6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Additional Prompting Concepts</a:t>
            </a:r>
            <a:endParaRPr/>
          </a:p>
        </p:txBody>
      </p:sp>
      <p:sp>
        <p:nvSpPr>
          <p:cNvPr id="592" name="Google Shape;592;p6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Can include examples of human-written tests:</a:t>
            </a:r>
            <a:endParaRPr/>
          </a:p>
          <a:p>
            <a:pPr indent="-368300" lvl="1" marL="914400" rtl="0" algn="l">
              <a:spcBef>
                <a:spcPts val="500"/>
              </a:spcBef>
              <a:spcAft>
                <a:spcPts val="0"/>
              </a:spcAft>
              <a:buSzPts val="2200"/>
              <a:buChar char="•"/>
            </a:pPr>
            <a:r>
              <a:rPr b="1" lang="sv-SE">
                <a:solidFill>
                  <a:schemeClr val="accent3"/>
                </a:solidFill>
              </a:rPr>
              <a:t>Zero-Shot:</a:t>
            </a:r>
            <a:r>
              <a:rPr lang="sv-SE"/>
              <a:t> No examples provided.</a:t>
            </a:r>
            <a:endParaRPr/>
          </a:p>
          <a:p>
            <a:pPr indent="-368300" lvl="1" marL="914400" rtl="0" algn="l">
              <a:spcBef>
                <a:spcPts val="500"/>
              </a:spcBef>
              <a:spcAft>
                <a:spcPts val="0"/>
              </a:spcAft>
              <a:buSzPts val="2200"/>
              <a:buChar char="•"/>
            </a:pPr>
            <a:r>
              <a:rPr b="1" lang="sv-SE">
                <a:solidFill>
                  <a:schemeClr val="accent3"/>
                </a:solidFill>
              </a:rPr>
              <a:t>One-Shot:</a:t>
            </a:r>
            <a:r>
              <a:rPr lang="sv-SE"/>
              <a:t> One example test provided.</a:t>
            </a:r>
            <a:endParaRPr/>
          </a:p>
          <a:p>
            <a:pPr indent="-368300" lvl="1" marL="914400" rtl="0" algn="l">
              <a:spcBef>
                <a:spcPts val="500"/>
              </a:spcBef>
              <a:spcAft>
                <a:spcPts val="0"/>
              </a:spcAft>
              <a:buSzPts val="2200"/>
              <a:buChar char="•"/>
            </a:pPr>
            <a:r>
              <a:rPr b="1" lang="sv-SE">
                <a:solidFill>
                  <a:schemeClr val="accent3"/>
                </a:solidFill>
              </a:rPr>
              <a:t>Few-Shot:</a:t>
            </a:r>
            <a:r>
              <a:rPr lang="sv-SE"/>
              <a:t> Multiple examples provided.</a:t>
            </a:r>
            <a:endParaRPr/>
          </a:p>
          <a:p>
            <a:pPr indent="-393700" lvl="0" marL="457200" rtl="0" algn="l">
              <a:spcBef>
                <a:spcPts val="1000"/>
              </a:spcBef>
              <a:spcAft>
                <a:spcPts val="0"/>
              </a:spcAft>
              <a:buSzPts val="2600"/>
              <a:buChar char="•"/>
            </a:pPr>
            <a:r>
              <a:rPr b="1" lang="sv-SE">
                <a:solidFill>
                  <a:schemeClr val="accent3"/>
                </a:solidFill>
              </a:rPr>
              <a:t>Chain of Thought:</a:t>
            </a:r>
            <a:r>
              <a:rPr lang="sv-SE"/>
              <a:t> Include rationale with the example(s). </a:t>
            </a:r>
            <a:endParaRPr/>
          </a:p>
          <a:p>
            <a:pPr indent="-393700" lvl="0" marL="457200" rtl="0" algn="l">
              <a:spcBef>
                <a:spcPts val="1000"/>
              </a:spcBef>
              <a:spcAft>
                <a:spcPts val="0"/>
              </a:spcAft>
              <a:buSzPts val="2600"/>
              <a:buChar char="•"/>
            </a:pPr>
            <a:r>
              <a:rPr b="1" lang="sv-SE">
                <a:solidFill>
                  <a:schemeClr val="accent3"/>
                </a:solidFill>
              </a:rPr>
              <a:t>Role:</a:t>
            </a:r>
            <a:r>
              <a:rPr lang="sv-SE"/>
              <a:t> Instruct the LLM to take on a role. This can help bias towards particular training examples.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6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99" name="Google Shape;599;p6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Additional Prompting Concepts</a:t>
            </a:r>
            <a:endParaRPr/>
          </a:p>
        </p:txBody>
      </p:sp>
      <p:sp>
        <p:nvSpPr>
          <p:cNvPr id="600" name="Google Shape;600;p6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t>“You are an </a:t>
            </a:r>
            <a:r>
              <a:rPr b="1" lang="sv-SE">
                <a:solidFill>
                  <a:schemeClr val="accent3"/>
                </a:solidFill>
              </a:rPr>
              <a:t>experienced software tester</a:t>
            </a:r>
            <a:r>
              <a:rPr lang="sv-SE"/>
              <a:t>. Generate pytest unit tests for the following code: </a:t>
            </a:r>
            <a:br>
              <a:rPr lang="sv-SE"/>
            </a:br>
            <a:r>
              <a:rPr lang="sv-SE"/>
              <a:t>(code)</a:t>
            </a:r>
            <a:br>
              <a:rPr lang="sv-SE"/>
            </a:br>
            <a:r>
              <a:rPr lang="sv-SE"/>
              <a:t>Here are two </a:t>
            </a:r>
            <a:r>
              <a:rPr b="1" lang="sv-SE">
                <a:solidFill>
                  <a:schemeClr val="accent3"/>
                </a:solidFill>
              </a:rPr>
              <a:t>examples</a:t>
            </a:r>
            <a:r>
              <a:rPr lang="sv-SE"/>
              <a:t> of test cases, with </a:t>
            </a:r>
            <a:r>
              <a:rPr b="1" lang="sv-SE">
                <a:solidFill>
                  <a:schemeClr val="accent3"/>
                </a:solidFill>
              </a:rPr>
              <a:t>explanation</a:t>
            </a:r>
            <a:r>
              <a:rPr lang="sv-SE"/>
              <a:t>:</a:t>
            </a:r>
            <a:br>
              <a:rPr lang="sv-SE"/>
            </a:br>
            <a:r>
              <a:rPr lang="sv-SE"/>
              <a:t>(test 1, explanation)</a:t>
            </a:r>
            <a:br>
              <a:rPr lang="sv-SE"/>
            </a:br>
            <a:r>
              <a:rPr lang="sv-SE"/>
              <a:t>(test 2, explanation)”</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6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07" name="Google Shape;607;p6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Choosing an LLM</a:t>
            </a:r>
            <a:endParaRPr/>
          </a:p>
        </p:txBody>
      </p:sp>
      <p:sp>
        <p:nvSpPr>
          <p:cNvPr id="608" name="Google Shape;608;p6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Type of model:</a:t>
            </a:r>
            <a:endParaRPr/>
          </a:p>
          <a:p>
            <a:pPr indent="-368300" lvl="1" marL="914400" rtl="0" algn="l">
              <a:spcBef>
                <a:spcPts val="500"/>
              </a:spcBef>
              <a:spcAft>
                <a:spcPts val="0"/>
              </a:spcAft>
              <a:buSzPts val="2200"/>
              <a:buChar char="•"/>
            </a:pPr>
            <a:r>
              <a:rPr b="1" lang="sv-SE">
                <a:solidFill>
                  <a:schemeClr val="accent3"/>
                </a:solidFill>
              </a:rPr>
              <a:t>Instruction:</a:t>
            </a:r>
            <a:r>
              <a:rPr b="1" lang="sv-SE"/>
              <a:t> </a:t>
            </a:r>
            <a:r>
              <a:rPr lang="sv-SE"/>
              <a:t>Tuned for following directions and returning results in a specified format.</a:t>
            </a:r>
            <a:endParaRPr/>
          </a:p>
          <a:p>
            <a:pPr indent="-368300" lvl="1" marL="914400" rtl="0" algn="l">
              <a:spcBef>
                <a:spcPts val="500"/>
              </a:spcBef>
              <a:spcAft>
                <a:spcPts val="0"/>
              </a:spcAft>
              <a:buSzPts val="2200"/>
              <a:buChar char="•"/>
            </a:pPr>
            <a:r>
              <a:rPr b="1" lang="sv-SE">
                <a:solidFill>
                  <a:schemeClr val="accent3"/>
                </a:solidFill>
              </a:rPr>
              <a:t>Chat:</a:t>
            </a:r>
            <a:r>
              <a:rPr b="1" lang="sv-SE"/>
              <a:t> </a:t>
            </a:r>
            <a:r>
              <a:rPr lang="sv-SE"/>
              <a:t>Tuned for conversations with a user (e.g., Q&amp;A).</a:t>
            </a:r>
            <a:endParaRPr/>
          </a:p>
          <a:p>
            <a:pPr indent="-393700" lvl="0" marL="457200" rtl="0" algn="l">
              <a:spcBef>
                <a:spcPts val="1000"/>
              </a:spcBef>
              <a:spcAft>
                <a:spcPts val="0"/>
              </a:spcAft>
              <a:buSzPts val="2600"/>
              <a:buChar char="•"/>
            </a:pPr>
            <a:r>
              <a:rPr lang="sv-SE"/>
              <a:t>Size (n</a:t>
            </a:r>
            <a:r>
              <a:rPr lang="sv-SE"/>
              <a:t>umber of parameters)</a:t>
            </a:r>
            <a:endParaRPr/>
          </a:p>
          <a:p>
            <a:pPr indent="-368300" lvl="1" marL="914400" rtl="0" algn="l">
              <a:spcBef>
                <a:spcPts val="500"/>
              </a:spcBef>
              <a:spcAft>
                <a:spcPts val="0"/>
              </a:spcAft>
              <a:buSzPts val="2200"/>
              <a:buChar char="•"/>
            </a:pPr>
            <a:r>
              <a:rPr lang="sv-SE"/>
              <a:t>More generally yields better results, but much higher computational cost.</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6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15" name="Google Shape;615;p6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Choosing an LLM</a:t>
            </a:r>
            <a:endParaRPr/>
          </a:p>
        </p:txBody>
      </p:sp>
      <p:sp>
        <p:nvSpPr>
          <p:cNvPr id="616" name="Google Shape;616;p6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solidFill>
                  <a:schemeClr val="accent3"/>
                </a:solidFill>
              </a:rPr>
              <a:t>Open Source:</a:t>
            </a:r>
            <a:r>
              <a:rPr lang="sv-SE"/>
              <a:t> Creators disclose contents of the training data and how the model was tuned.</a:t>
            </a:r>
            <a:endParaRPr/>
          </a:p>
          <a:p>
            <a:pPr indent="-368300" lvl="1" marL="914400" rtl="0" algn="l">
              <a:spcBef>
                <a:spcPts val="500"/>
              </a:spcBef>
              <a:spcAft>
                <a:spcPts val="0"/>
              </a:spcAft>
              <a:buSzPts val="2200"/>
              <a:buChar char="•"/>
            </a:pPr>
            <a:r>
              <a:rPr lang="sv-SE"/>
              <a:t>MapNEO, OLMo</a:t>
            </a:r>
            <a:endParaRPr/>
          </a:p>
          <a:p>
            <a:pPr indent="-393700" lvl="0" marL="457200" rtl="0" algn="l">
              <a:spcBef>
                <a:spcPts val="1000"/>
              </a:spcBef>
              <a:spcAft>
                <a:spcPts val="0"/>
              </a:spcAft>
              <a:buSzPts val="2600"/>
              <a:buChar char="•"/>
            </a:pPr>
            <a:r>
              <a:rPr b="1" lang="sv-SE">
                <a:solidFill>
                  <a:schemeClr val="accent3"/>
                </a:solidFill>
              </a:rPr>
              <a:t>Open Weight: </a:t>
            </a:r>
            <a:r>
              <a:rPr lang="sv-SE"/>
              <a:t>Creators disclose how model was tuned, but not training data. </a:t>
            </a:r>
            <a:endParaRPr/>
          </a:p>
          <a:p>
            <a:pPr indent="-368300" lvl="1" marL="914400" rtl="0" algn="l">
              <a:spcBef>
                <a:spcPts val="500"/>
              </a:spcBef>
              <a:spcAft>
                <a:spcPts val="0"/>
              </a:spcAft>
              <a:buSzPts val="2200"/>
              <a:buChar char="•"/>
            </a:pPr>
            <a:r>
              <a:rPr lang="sv-SE"/>
              <a:t>DeepSeek, Llama, Mistral</a:t>
            </a:r>
            <a:endParaRPr/>
          </a:p>
          <a:p>
            <a:pPr indent="-393700" lvl="0" marL="457200" rtl="0" algn="l">
              <a:spcBef>
                <a:spcPts val="1000"/>
              </a:spcBef>
              <a:spcAft>
                <a:spcPts val="0"/>
              </a:spcAft>
              <a:buSzPts val="2600"/>
              <a:buChar char="•"/>
            </a:pPr>
            <a:r>
              <a:rPr b="1" lang="sv-SE">
                <a:solidFill>
                  <a:schemeClr val="accent3"/>
                </a:solidFill>
              </a:rPr>
              <a:t>Closed Source:</a:t>
            </a:r>
            <a:r>
              <a:rPr lang="sv-SE"/>
              <a:t> Neither data or weights disclosed.</a:t>
            </a:r>
            <a:endParaRPr/>
          </a:p>
          <a:p>
            <a:pPr indent="-368300" lvl="1" marL="914400" rtl="0" algn="l">
              <a:spcBef>
                <a:spcPts val="500"/>
              </a:spcBef>
              <a:spcAft>
                <a:spcPts val="0"/>
              </a:spcAft>
              <a:buSzPts val="2200"/>
              <a:buChar char="•"/>
            </a:pPr>
            <a:r>
              <a:rPr lang="sv-SE"/>
              <a:t>OpenAI models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6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23" name="Google Shape;623;p6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Choosing an LLM</a:t>
            </a:r>
            <a:endParaRPr/>
          </a:p>
        </p:txBody>
      </p:sp>
      <p:sp>
        <p:nvSpPr>
          <p:cNvPr id="624" name="Google Shape;624;p6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solidFill>
                  <a:schemeClr val="accent3"/>
                </a:solidFill>
              </a:rPr>
              <a:t>Local </a:t>
            </a:r>
            <a:r>
              <a:rPr b="1" lang="sv-SE">
                <a:solidFill>
                  <a:schemeClr val="accent3"/>
                </a:solidFill>
              </a:rPr>
              <a:t>execution:</a:t>
            </a:r>
            <a:r>
              <a:rPr lang="sv-SE"/>
              <a:t> Model deployed locally.</a:t>
            </a:r>
            <a:endParaRPr/>
          </a:p>
          <a:p>
            <a:pPr indent="-393700" lvl="0" marL="457200" rtl="0" algn="l">
              <a:spcBef>
                <a:spcPts val="1000"/>
              </a:spcBef>
              <a:spcAft>
                <a:spcPts val="0"/>
              </a:spcAft>
              <a:buSzPts val="2600"/>
              <a:buChar char="•"/>
            </a:pPr>
            <a:r>
              <a:rPr b="1" lang="sv-SE">
                <a:solidFill>
                  <a:schemeClr val="accent3"/>
                </a:solidFill>
              </a:rPr>
              <a:t>Remote execution:</a:t>
            </a:r>
            <a:r>
              <a:rPr lang="sv-SE"/>
              <a:t> Model executed via API on servers owned by model creator.</a:t>
            </a:r>
            <a:endParaRPr/>
          </a:p>
          <a:p>
            <a:pPr indent="-393700" lvl="0" marL="457200" rtl="0" algn="l">
              <a:spcBef>
                <a:spcPts val="1000"/>
              </a:spcBef>
              <a:spcAft>
                <a:spcPts val="0"/>
              </a:spcAft>
              <a:buSzPts val="2600"/>
              <a:buChar char="•"/>
            </a:pPr>
            <a:r>
              <a:rPr lang="sv-SE"/>
              <a:t>Consider costs of both options.</a:t>
            </a:r>
            <a:endParaRPr/>
          </a:p>
          <a:p>
            <a:pPr indent="-368300" lvl="1" marL="914400" rtl="0" algn="l">
              <a:spcBef>
                <a:spcPts val="500"/>
              </a:spcBef>
              <a:spcAft>
                <a:spcPts val="0"/>
              </a:spcAft>
              <a:buSzPts val="2200"/>
              <a:buChar char="•"/>
            </a:pPr>
            <a:r>
              <a:rPr lang="sv-SE"/>
              <a:t>License/access vs hardware requirements</a:t>
            </a:r>
            <a:endParaRPr/>
          </a:p>
          <a:p>
            <a:pPr indent="-393700" lvl="0" marL="457200" rtl="0" algn="l">
              <a:spcBef>
                <a:spcPts val="1000"/>
              </a:spcBef>
              <a:spcAft>
                <a:spcPts val="0"/>
              </a:spcAft>
              <a:buSzPts val="2600"/>
              <a:buChar char="•"/>
            </a:pPr>
            <a:r>
              <a:rPr lang="sv-SE"/>
              <a:t>Data privacy concerns with remote execution.</a:t>
            </a:r>
            <a:endParaRPr/>
          </a:p>
          <a:p>
            <a:pPr indent="-368300" lvl="1" marL="914400" rtl="0" algn="l">
              <a:spcBef>
                <a:spcPts val="500"/>
              </a:spcBef>
              <a:spcAft>
                <a:spcPts val="0"/>
              </a:spcAft>
              <a:buSzPts val="2200"/>
              <a:buChar char="•"/>
            </a:pPr>
            <a:r>
              <a:rPr lang="sv-SE"/>
              <a:t>OpenAI stores and uses your input data unless you pay for a corporate license.</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7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31" name="Google Shape;631;p70"/>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Comparing Approaches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7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38" name="Google Shape;638;p7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Search-Based Test Generation</a:t>
            </a:r>
            <a:endParaRPr/>
          </a:p>
        </p:txBody>
      </p:sp>
      <p:sp>
        <p:nvSpPr>
          <p:cNvPr id="639" name="Google Shape;639;p7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Advantages:</a:t>
            </a:r>
            <a:endParaRPr/>
          </a:p>
          <a:p>
            <a:pPr indent="-368300" lvl="1" marL="914400" rtl="0" algn="l">
              <a:spcBef>
                <a:spcPts val="500"/>
              </a:spcBef>
              <a:spcAft>
                <a:spcPts val="0"/>
              </a:spcAft>
              <a:buSzPts val="2200"/>
              <a:buChar char="•"/>
            </a:pPr>
            <a:r>
              <a:rPr lang="sv-SE"/>
              <a:t>Does not require knowledge of the code.</a:t>
            </a:r>
            <a:endParaRPr/>
          </a:p>
          <a:p>
            <a:pPr indent="-342900" lvl="2" marL="1371600" rtl="0" algn="l">
              <a:spcBef>
                <a:spcPts val="500"/>
              </a:spcBef>
              <a:spcAft>
                <a:spcPts val="0"/>
              </a:spcAft>
              <a:buSzPts val="1800"/>
              <a:buChar char="•"/>
            </a:pPr>
            <a:r>
              <a:rPr lang="sv-SE"/>
              <a:t>Do not need similar training data.</a:t>
            </a:r>
            <a:endParaRPr/>
          </a:p>
          <a:p>
            <a:pPr indent="-368300" lvl="1" marL="914400" rtl="0" algn="l">
              <a:spcBef>
                <a:spcPts val="500"/>
              </a:spcBef>
              <a:spcAft>
                <a:spcPts val="0"/>
              </a:spcAft>
              <a:buSzPts val="2200"/>
              <a:buChar char="•"/>
            </a:pPr>
            <a:r>
              <a:rPr lang="sv-SE"/>
              <a:t>Can be implemented for any system, language, platform.</a:t>
            </a:r>
            <a:endParaRPr/>
          </a:p>
          <a:p>
            <a:pPr indent="-368300" lvl="1" marL="914400" rtl="0" algn="l">
              <a:spcBef>
                <a:spcPts val="500"/>
              </a:spcBef>
              <a:spcAft>
                <a:spcPts val="0"/>
              </a:spcAft>
              <a:buSzPts val="2200"/>
              <a:buChar char="•"/>
            </a:pPr>
            <a:r>
              <a:rPr lang="sv-SE"/>
              <a:t>Can be parallelized and is computationally efficient.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24" name="Google Shape;124;p18"/>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Search-Based Test Generation</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7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646" name="Google Shape;646;p7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Search-Based Test Generation</a:t>
            </a:r>
            <a:endParaRPr/>
          </a:p>
        </p:txBody>
      </p:sp>
      <p:sp>
        <p:nvSpPr>
          <p:cNvPr id="647" name="Google Shape;647;p7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Disadvantages:</a:t>
            </a:r>
            <a:endParaRPr/>
          </a:p>
          <a:p>
            <a:pPr indent="-368300" lvl="1" marL="914400" rtl="0" algn="l">
              <a:spcBef>
                <a:spcPts val="500"/>
              </a:spcBef>
              <a:spcAft>
                <a:spcPts val="0"/>
              </a:spcAft>
              <a:buSzPts val="2200"/>
              <a:buChar char="•"/>
            </a:pPr>
            <a:r>
              <a:rPr lang="sv-SE"/>
              <a:t>Lacks knowledge of the code.</a:t>
            </a:r>
            <a:endParaRPr/>
          </a:p>
          <a:p>
            <a:pPr indent="-342900" lvl="2" marL="1371600" rtl="0" algn="l">
              <a:spcBef>
                <a:spcPts val="500"/>
              </a:spcBef>
              <a:spcAft>
                <a:spcPts val="0"/>
              </a:spcAft>
              <a:buSzPts val="1800"/>
              <a:buChar char="•"/>
            </a:pPr>
            <a:r>
              <a:rPr lang="sv-SE"/>
              <a:t>Random selection of input - “blind guessing”</a:t>
            </a:r>
            <a:endParaRPr/>
          </a:p>
          <a:p>
            <a:pPr indent="-342900" lvl="2" marL="1371600" rtl="0" algn="l">
              <a:spcBef>
                <a:spcPts val="500"/>
              </a:spcBef>
              <a:spcAft>
                <a:spcPts val="0"/>
              </a:spcAft>
              <a:buSzPts val="1800"/>
              <a:buChar char="•"/>
            </a:pPr>
            <a:r>
              <a:rPr lang="sv-SE"/>
              <a:t>Improving coverage requires being guided to the right input. </a:t>
            </a:r>
            <a:endParaRPr/>
          </a:p>
          <a:p>
            <a:pPr indent="-342900" lvl="2" marL="1371600" rtl="0" algn="l">
              <a:spcBef>
                <a:spcPts val="500"/>
              </a:spcBef>
              <a:spcAft>
                <a:spcPts val="0"/>
              </a:spcAft>
              <a:buSzPts val="1800"/>
              <a:buChar char="•"/>
            </a:pPr>
            <a:r>
              <a:rPr lang="sv-SE"/>
              <a:t>Tests are hard to understand.</a:t>
            </a:r>
            <a:endParaRPr/>
          </a:p>
          <a:p>
            <a:pPr indent="-330200" lvl="3" marL="1828800" rtl="0" algn="l">
              <a:spcBef>
                <a:spcPts val="500"/>
              </a:spcBef>
              <a:spcAft>
                <a:spcPts val="0"/>
              </a:spcAft>
              <a:buSzPts val="1600"/>
              <a:buChar char="•"/>
            </a:pPr>
            <a:r>
              <a:rPr lang="sv-SE"/>
              <a:t>Input and method sequences that a human may not pick.</a:t>
            </a:r>
            <a:endParaRPr/>
          </a:p>
          <a:p>
            <a:pPr indent="-330200" lvl="3" marL="1828800" rtl="0" algn="l">
              <a:spcBef>
                <a:spcPts val="500"/>
              </a:spcBef>
              <a:spcAft>
                <a:spcPts val="0"/>
              </a:spcAft>
              <a:buSzPts val="1600"/>
              <a:buChar char="•"/>
            </a:pPr>
            <a:r>
              <a:rPr lang="sv-SE"/>
              <a:t>Limited “rationale” for test case purpose.</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7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54" name="Google Shape;654;p7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LLM-Based Test Generation</a:t>
            </a:r>
            <a:endParaRPr/>
          </a:p>
        </p:txBody>
      </p:sp>
      <p:sp>
        <p:nvSpPr>
          <p:cNvPr id="655" name="Google Shape;655;p7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Advantages:</a:t>
            </a:r>
            <a:endParaRPr/>
          </a:p>
          <a:p>
            <a:pPr indent="-368300" lvl="1" marL="914400" rtl="0" algn="l">
              <a:spcBef>
                <a:spcPts val="500"/>
              </a:spcBef>
              <a:spcAft>
                <a:spcPts val="0"/>
              </a:spcAft>
              <a:buSzPts val="2200"/>
              <a:buChar char="•"/>
            </a:pPr>
            <a:r>
              <a:rPr lang="sv-SE"/>
              <a:t>Can infer how the code works.</a:t>
            </a:r>
            <a:endParaRPr/>
          </a:p>
          <a:p>
            <a:pPr indent="-342900" lvl="2" marL="1371600" rtl="0" algn="l">
              <a:spcBef>
                <a:spcPts val="500"/>
              </a:spcBef>
              <a:spcAft>
                <a:spcPts val="0"/>
              </a:spcAft>
              <a:buSzPts val="1800"/>
              <a:buChar char="•"/>
            </a:pPr>
            <a:r>
              <a:rPr lang="sv-SE"/>
              <a:t>(as long as there is similar training data)</a:t>
            </a:r>
            <a:endParaRPr/>
          </a:p>
          <a:p>
            <a:pPr indent="-342900" lvl="2" marL="1371600" rtl="0" algn="l">
              <a:spcBef>
                <a:spcPts val="500"/>
              </a:spcBef>
              <a:spcAft>
                <a:spcPts val="0"/>
              </a:spcAft>
              <a:buSzPts val="1800"/>
              <a:buChar char="•"/>
            </a:pPr>
            <a:r>
              <a:rPr lang="sv-SE"/>
              <a:t>Can be more coverage of program outcomes/behaviors.</a:t>
            </a:r>
            <a:endParaRPr/>
          </a:p>
          <a:p>
            <a:pPr indent="-368300" lvl="1" marL="914400" rtl="0" algn="l">
              <a:spcBef>
                <a:spcPts val="500"/>
              </a:spcBef>
              <a:spcAft>
                <a:spcPts val="0"/>
              </a:spcAft>
              <a:buSzPts val="2200"/>
              <a:buChar char="•"/>
            </a:pPr>
            <a:r>
              <a:rPr lang="sv-SE"/>
              <a:t>Tests closer to what a human would produce.</a:t>
            </a:r>
            <a:endParaRPr/>
          </a:p>
          <a:p>
            <a:pPr indent="-342900" lvl="2" marL="1371600" rtl="0" algn="l">
              <a:spcBef>
                <a:spcPts val="500"/>
              </a:spcBef>
              <a:spcAft>
                <a:spcPts val="0"/>
              </a:spcAft>
              <a:buSzPts val="1800"/>
              <a:buChar char="•"/>
            </a:pPr>
            <a:r>
              <a:rPr lang="sv-SE"/>
              <a:t>Each test has a </a:t>
            </a:r>
            <a:r>
              <a:rPr lang="sv-SE"/>
              <a:t>single purpose.</a:t>
            </a:r>
            <a:endParaRPr/>
          </a:p>
          <a:p>
            <a:pPr indent="-342900" lvl="2" marL="1371600" rtl="0" algn="l">
              <a:spcBef>
                <a:spcPts val="500"/>
              </a:spcBef>
              <a:spcAft>
                <a:spcPts val="0"/>
              </a:spcAft>
              <a:buSzPts val="1800"/>
              <a:buChar char="•"/>
            </a:pPr>
            <a:r>
              <a:rPr lang="sv-SE"/>
              <a:t>Understandable input and method sequences.</a:t>
            </a:r>
            <a:endParaRPr/>
          </a:p>
          <a:p>
            <a:pPr indent="-368300" lvl="1" marL="914400" rtl="0" algn="l">
              <a:spcBef>
                <a:spcPts val="500"/>
              </a:spcBef>
              <a:spcAft>
                <a:spcPts val="0"/>
              </a:spcAft>
              <a:buSzPts val="2200"/>
              <a:buChar char="•"/>
            </a:pPr>
            <a:r>
              <a:rPr lang="sv-SE"/>
              <a:t>Can generate documentation and assertions.</a:t>
            </a:r>
            <a:endParaRPr/>
          </a:p>
          <a:p>
            <a:pPr indent="-342900" lvl="2" marL="1371600" rtl="0" algn="l">
              <a:spcBef>
                <a:spcPts val="500"/>
              </a:spcBef>
              <a:spcAft>
                <a:spcPts val="0"/>
              </a:spcAft>
              <a:buSzPts val="1800"/>
              <a:buChar char="•"/>
            </a:pPr>
            <a:r>
              <a:rPr lang="sv-SE"/>
              <a:t>More complete test cases.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7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662" name="Google Shape;662;p7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LLM-Based Test Generation</a:t>
            </a:r>
            <a:endParaRPr/>
          </a:p>
        </p:txBody>
      </p:sp>
      <p:sp>
        <p:nvSpPr>
          <p:cNvPr id="663" name="Google Shape;663;p7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Disadvantages:</a:t>
            </a:r>
            <a:endParaRPr/>
          </a:p>
          <a:p>
            <a:pPr indent="-368300" lvl="1" marL="914400" rtl="0" algn="l">
              <a:spcBef>
                <a:spcPts val="500"/>
              </a:spcBef>
              <a:spcAft>
                <a:spcPts val="0"/>
              </a:spcAft>
              <a:buSzPts val="2200"/>
              <a:buChar char="•"/>
            </a:pPr>
            <a:r>
              <a:rPr lang="sv-SE"/>
              <a:t>Inferences</a:t>
            </a:r>
            <a:r>
              <a:rPr lang="sv-SE"/>
              <a:t> from code may be incorrect.</a:t>
            </a:r>
            <a:endParaRPr/>
          </a:p>
          <a:p>
            <a:pPr indent="-342900" lvl="2" marL="1371600" rtl="0" algn="l">
              <a:spcBef>
                <a:spcPts val="500"/>
              </a:spcBef>
              <a:spcAft>
                <a:spcPts val="0"/>
              </a:spcAft>
              <a:buSzPts val="1800"/>
              <a:buChar char="•"/>
            </a:pPr>
            <a:r>
              <a:rPr lang="sv-SE"/>
              <a:t>Code may not compile.</a:t>
            </a:r>
            <a:endParaRPr/>
          </a:p>
          <a:p>
            <a:pPr indent="-342900" lvl="2" marL="1371600" rtl="0" algn="l">
              <a:spcBef>
                <a:spcPts val="500"/>
              </a:spcBef>
              <a:spcAft>
                <a:spcPts val="0"/>
              </a:spcAft>
              <a:buSzPts val="1800"/>
              <a:buChar char="•"/>
            </a:pPr>
            <a:r>
              <a:rPr lang="sv-SE"/>
              <a:t>Code may contain hallucinated functionality/methods.</a:t>
            </a:r>
            <a:endParaRPr/>
          </a:p>
          <a:p>
            <a:pPr indent="-342900" lvl="2" marL="1371600" rtl="0" algn="l">
              <a:spcBef>
                <a:spcPts val="500"/>
              </a:spcBef>
              <a:spcAft>
                <a:spcPts val="0"/>
              </a:spcAft>
              <a:buSzPts val="1800"/>
              <a:buChar char="•"/>
            </a:pPr>
            <a:r>
              <a:rPr lang="sv-SE"/>
              <a:t>Tests may not correspond to actual implementation, just similar training examples.</a:t>
            </a:r>
            <a:endParaRPr/>
          </a:p>
          <a:p>
            <a:pPr indent="-342900" lvl="2" marL="1371600" rtl="0" algn="l">
              <a:spcBef>
                <a:spcPts val="500"/>
              </a:spcBef>
              <a:spcAft>
                <a:spcPts val="0"/>
              </a:spcAft>
              <a:buSzPts val="1800"/>
              <a:buChar char="•"/>
            </a:pPr>
            <a:r>
              <a:rPr lang="sv-SE"/>
              <a:t>Tests may assume faulty code is correct.</a:t>
            </a:r>
            <a:endParaRPr/>
          </a:p>
          <a:p>
            <a:pPr indent="-368300" lvl="1" marL="914400" rtl="0" algn="l">
              <a:spcBef>
                <a:spcPts val="500"/>
              </a:spcBef>
              <a:spcAft>
                <a:spcPts val="0"/>
              </a:spcAft>
              <a:buSzPts val="2200"/>
              <a:buChar char="•"/>
            </a:pPr>
            <a:r>
              <a:rPr lang="sv-SE"/>
              <a:t>Tests may achieve limited coverage. </a:t>
            </a:r>
            <a:endParaRPr/>
          </a:p>
          <a:p>
            <a:pPr indent="-368300" lvl="1" marL="914400" rtl="0" algn="l">
              <a:spcBef>
                <a:spcPts val="500"/>
              </a:spcBef>
              <a:spcAft>
                <a:spcPts val="0"/>
              </a:spcAft>
              <a:buSzPts val="2200"/>
              <a:buChar char="•"/>
            </a:pPr>
            <a:r>
              <a:rPr lang="sv-SE"/>
              <a:t>Limited ability to generate tests that expose performance/quality issues.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7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70" name="Google Shape;670;p7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Summary</a:t>
            </a:r>
            <a:endParaRPr/>
          </a:p>
        </p:txBody>
      </p:sp>
      <p:sp>
        <p:nvSpPr>
          <p:cNvPr id="671" name="Google Shape;671;p7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Search-Based Test Generation </a:t>
            </a:r>
            <a:endParaRPr/>
          </a:p>
          <a:p>
            <a:pPr indent="-368300" lvl="1" marL="914400" rtl="0" algn="l">
              <a:spcBef>
                <a:spcPts val="500"/>
              </a:spcBef>
              <a:spcAft>
                <a:spcPts val="0"/>
              </a:spcAft>
              <a:buSzPts val="2200"/>
              <a:buChar char="•"/>
            </a:pPr>
            <a:r>
              <a:rPr lang="sv-SE"/>
              <a:t>Test creation as an optimization problem, based on feedback from executing the code.</a:t>
            </a:r>
            <a:endParaRPr/>
          </a:p>
          <a:p>
            <a:pPr indent="-368300" lvl="1" marL="914400" rtl="0" algn="l">
              <a:spcBef>
                <a:spcPts val="500"/>
              </a:spcBef>
              <a:spcAft>
                <a:spcPts val="0"/>
              </a:spcAft>
              <a:buSzPts val="2200"/>
              <a:buChar char="•"/>
            </a:pPr>
            <a:r>
              <a:rPr lang="sv-SE"/>
              <a:t>Generate -&gt; Execute -&gt; Evolve </a:t>
            </a:r>
            <a:endParaRPr/>
          </a:p>
          <a:p>
            <a:pPr indent="-393700" lvl="0" marL="457200" rtl="0" algn="l">
              <a:spcBef>
                <a:spcPts val="1000"/>
              </a:spcBef>
              <a:spcAft>
                <a:spcPts val="0"/>
              </a:spcAft>
              <a:buSzPts val="2600"/>
              <a:buChar char="•"/>
            </a:pPr>
            <a:r>
              <a:rPr lang="sv-SE"/>
              <a:t>LLM-Based Test Generation</a:t>
            </a:r>
            <a:endParaRPr/>
          </a:p>
          <a:p>
            <a:pPr indent="-368300" lvl="1" marL="914400" rtl="0" algn="l">
              <a:spcBef>
                <a:spcPts val="500"/>
              </a:spcBef>
              <a:spcAft>
                <a:spcPts val="0"/>
              </a:spcAft>
              <a:buSzPts val="2200"/>
              <a:buChar char="•"/>
            </a:pPr>
            <a:r>
              <a:rPr lang="sv-SE"/>
              <a:t>Test creation based on textual analysis.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7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Next Time</a:t>
            </a:r>
            <a:endParaRPr/>
          </a:p>
        </p:txBody>
      </p:sp>
      <p:sp>
        <p:nvSpPr>
          <p:cNvPr id="677" name="Google Shape;677;p7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Course summary and exam review</a:t>
            </a:r>
            <a:endParaRPr/>
          </a:p>
          <a:p>
            <a:pPr indent="-368300" lvl="1" marL="914400" rtl="0" algn="l">
              <a:spcBef>
                <a:spcPts val="0"/>
              </a:spcBef>
              <a:spcAft>
                <a:spcPts val="0"/>
              </a:spcAft>
              <a:buSzPts val="2200"/>
              <a:buChar char="•"/>
            </a:pPr>
            <a:r>
              <a:rPr lang="sv-SE"/>
              <a:t>Try the practice test!</a:t>
            </a:r>
            <a:endParaRPr/>
          </a:p>
          <a:p>
            <a:pPr indent="0" lvl="0" marL="0" rtl="0" algn="l">
              <a:spcBef>
                <a:spcPts val="1000"/>
              </a:spcBef>
              <a:spcAft>
                <a:spcPts val="0"/>
              </a:spcAft>
              <a:buNone/>
            </a:pPr>
            <a:r>
              <a:t/>
            </a:r>
            <a:endParaRPr/>
          </a:p>
          <a:p>
            <a:pPr indent="-393700" lvl="0" marL="457200" rtl="0" algn="l">
              <a:spcBef>
                <a:spcPts val="1000"/>
              </a:spcBef>
              <a:spcAft>
                <a:spcPts val="0"/>
              </a:spcAft>
              <a:buSzPts val="2600"/>
              <a:buChar char="•"/>
            </a:pPr>
            <a:r>
              <a:rPr lang="sv-SE"/>
              <a:t>Assignment 4 - Due March 14</a:t>
            </a:r>
            <a:endParaRPr/>
          </a:p>
          <a:p>
            <a:pPr indent="0" lvl="0" marL="0" rtl="0" algn="l">
              <a:spcBef>
                <a:spcPts val="1000"/>
              </a:spcBef>
              <a:spcAft>
                <a:spcPts val="0"/>
              </a:spcAft>
              <a:buNone/>
            </a:pPr>
            <a:r>
              <a:t/>
            </a:r>
            <a:endParaRPr/>
          </a:p>
        </p:txBody>
      </p:sp>
      <p:sp>
        <p:nvSpPr>
          <p:cNvPr id="678" name="Google Shape;678;p7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31" name="Google Shape;131;p1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Random Generation</a:t>
            </a:r>
            <a:endParaRPr/>
          </a:p>
        </p:txBody>
      </p:sp>
      <p:sp>
        <p:nvSpPr>
          <p:cNvPr id="132" name="Google Shape;132;p19"/>
          <p:cNvSpPr txBox="1"/>
          <p:nvPr>
            <p:ph idx="1" type="body"/>
          </p:nvPr>
        </p:nvSpPr>
        <p:spPr>
          <a:xfrm>
            <a:off x="468900" y="1282400"/>
            <a:ext cx="6006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Randomly formulate test cases. </a:t>
            </a:r>
            <a:endParaRPr/>
          </a:p>
          <a:p>
            <a:pPr indent="-368300" lvl="1" marL="914400" rtl="0" algn="l">
              <a:spcBef>
                <a:spcPts val="500"/>
              </a:spcBef>
              <a:spcAft>
                <a:spcPts val="0"/>
              </a:spcAft>
              <a:buSzPts val="2200"/>
              <a:buChar char="○"/>
            </a:pPr>
            <a:r>
              <a:rPr lang="sv-SE"/>
              <a:t>Unit testing: choose a class in the system, choose random methods, call with random parameter values.</a:t>
            </a:r>
            <a:endParaRPr/>
          </a:p>
          <a:p>
            <a:pPr indent="-368300" lvl="1" marL="914400" rtl="0" algn="l">
              <a:spcBef>
                <a:spcPts val="500"/>
              </a:spcBef>
              <a:spcAft>
                <a:spcPts val="0"/>
              </a:spcAft>
              <a:buSzPts val="2200"/>
              <a:buChar char="○"/>
            </a:pPr>
            <a:r>
              <a:rPr lang="sv-SE"/>
              <a:t>System-level testing: choose an interface, choose random functions from interface, call with random values.</a:t>
            </a:r>
            <a:endParaRPr/>
          </a:p>
          <a:p>
            <a:pPr indent="-393700" lvl="0" marL="457200" rtl="0" algn="l">
              <a:spcBef>
                <a:spcPts val="1000"/>
              </a:spcBef>
              <a:spcAft>
                <a:spcPts val="0"/>
              </a:spcAft>
              <a:buSzPts val="2600"/>
              <a:buChar char="●"/>
            </a:pPr>
            <a:r>
              <a:rPr lang="sv-SE"/>
              <a:t>Keep trying until goal attained or you run out of time.</a:t>
            </a:r>
            <a:endParaRPr/>
          </a:p>
          <a:p>
            <a:pPr indent="0" lvl="0" marL="0" rtl="0" algn="l">
              <a:spcBef>
                <a:spcPts val="1000"/>
              </a:spcBef>
              <a:spcAft>
                <a:spcPts val="0"/>
              </a:spcAft>
              <a:buNone/>
            </a:pPr>
            <a:r>
              <a:t/>
            </a:r>
            <a:endParaRPr/>
          </a:p>
        </p:txBody>
      </p:sp>
      <p:pic>
        <p:nvPicPr>
          <p:cNvPr descr="2000px-2-Dice-Icon.svg.png" id="133" name="Google Shape;133;p19"/>
          <p:cNvPicPr preferRelativeResize="0"/>
          <p:nvPr/>
        </p:nvPicPr>
        <p:blipFill>
          <a:blip r:embed="rId3">
            <a:alphaModFix/>
          </a:blip>
          <a:stretch>
            <a:fillRect/>
          </a:stretch>
        </p:blipFill>
        <p:spPr>
          <a:xfrm>
            <a:off x="6228675" y="1333825"/>
            <a:ext cx="2693125" cy="2693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40" name="Google Shape;140;p2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BMI Calculation</a:t>
            </a:r>
            <a:endParaRPr/>
          </a:p>
        </p:txBody>
      </p:sp>
      <p:pic>
        <p:nvPicPr>
          <p:cNvPr id="141" name="Google Shape;141;p20"/>
          <p:cNvPicPr preferRelativeResize="0"/>
          <p:nvPr/>
        </p:nvPicPr>
        <p:blipFill>
          <a:blip r:embed="rId3">
            <a:alphaModFix/>
          </a:blip>
          <a:stretch>
            <a:fillRect/>
          </a:stretch>
        </p:blipFill>
        <p:spPr>
          <a:xfrm>
            <a:off x="406550" y="2025425"/>
            <a:ext cx="5342325" cy="1038975"/>
          </a:xfrm>
          <a:prstGeom prst="rect">
            <a:avLst/>
          </a:prstGeom>
          <a:noFill/>
          <a:ln>
            <a:noFill/>
          </a:ln>
        </p:spPr>
      </p:pic>
      <p:pic>
        <p:nvPicPr>
          <p:cNvPr id="142" name="Google Shape;142;p20"/>
          <p:cNvPicPr preferRelativeResize="0"/>
          <p:nvPr/>
        </p:nvPicPr>
        <p:blipFill>
          <a:blip r:embed="rId4">
            <a:alphaModFix/>
          </a:blip>
          <a:stretch>
            <a:fillRect/>
          </a:stretch>
        </p:blipFill>
        <p:spPr>
          <a:xfrm>
            <a:off x="468900" y="1364012"/>
            <a:ext cx="1523200" cy="579800"/>
          </a:xfrm>
          <a:prstGeom prst="rect">
            <a:avLst/>
          </a:prstGeom>
          <a:noFill/>
          <a:ln>
            <a:noFill/>
          </a:ln>
        </p:spPr>
      </p:pic>
      <p:sp>
        <p:nvSpPr>
          <p:cNvPr id="143" name="Google Shape;143;p20"/>
          <p:cNvSpPr/>
          <p:nvPr/>
        </p:nvSpPr>
        <p:spPr>
          <a:xfrm>
            <a:off x="3172875" y="1898275"/>
            <a:ext cx="560400" cy="20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a:t>Age</a:t>
            </a:r>
            <a:endParaRPr b="1"/>
          </a:p>
        </p:txBody>
      </p:sp>
      <p:sp>
        <p:nvSpPr>
          <p:cNvPr id="144" name="Google Shape;144;p20"/>
          <p:cNvSpPr/>
          <p:nvPr/>
        </p:nvSpPr>
        <p:spPr>
          <a:xfrm>
            <a:off x="6092650" y="1762700"/>
            <a:ext cx="2919900" cy="197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BMICalc</a:t>
            </a:r>
            <a:endParaRPr b="1"/>
          </a:p>
          <a:p>
            <a:pPr indent="0" lvl="0" marL="0" rtl="0" algn="l">
              <a:spcBef>
                <a:spcPts val="0"/>
              </a:spcBef>
              <a:spcAft>
                <a:spcPts val="0"/>
              </a:spcAft>
              <a:buNone/>
            </a:pPr>
            <a:r>
              <a:t/>
            </a:r>
            <a:endParaRPr/>
          </a:p>
          <a:p>
            <a:pPr indent="0" lvl="0" marL="0" rtl="0" algn="l">
              <a:spcBef>
                <a:spcPts val="0"/>
              </a:spcBef>
              <a:spcAft>
                <a:spcPts val="0"/>
              </a:spcAft>
              <a:buNone/>
            </a:pPr>
            <a:r>
              <a:rPr lang="sv-SE"/>
              <a:t>height</a:t>
            </a:r>
            <a:endParaRPr/>
          </a:p>
          <a:p>
            <a:pPr indent="0" lvl="0" marL="0" rtl="0" algn="l">
              <a:spcBef>
                <a:spcPts val="0"/>
              </a:spcBef>
              <a:spcAft>
                <a:spcPts val="0"/>
              </a:spcAft>
              <a:buNone/>
            </a:pPr>
            <a:r>
              <a:rPr lang="sv-SE"/>
              <a:t>weight</a:t>
            </a:r>
            <a:endParaRPr/>
          </a:p>
          <a:p>
            <a:pPr indent="0" lvl="0" marL="0" rtl="0" algn="l">
              <a:spcBef>
                <a:spcPts val="0"/>
              </a:spcBef>
              <a:spcAft>
                <a:spcPts val="0"/>
              </a:spcAft>
              <a:buNone/>
            </a:pPr>
            <a:r>
              <a:rPr lang="sv-SE"/>
              <a:t>age</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bmi_value()</a:t>
            </a:r>
            <a:endParaRPr/>
          </a:p>
          <a:p>
            <a:pPr indent="0" lvl="0" marL="0" rtl="0" algn="l">
              <a:spcBef>
                <a:spcPts val="0"/>
              </a:spcBef>
              <a:spcAft>
                <a:spcPts val="0"/>
              </a:spcAft>
              <a:buNone/>
            </a:pPr>
            <a:r>
              <a:rPr lang="sv-SE"/>
              <a:t>classify_bmi_adults()</a:t>
            </a:r>
            <a:endParaRPr/>
          </a:p>
          <a:p>
            <a:pPr indent="0" lvl="0" marL="0" rtl="0" algn="l">
              <a:spcBef>
                <a:spcPts val="0"/>
              </a:spcBef>
              <a:spcAft>
                <a:spcPts val="0"/>
              </a:spcAft>
              <a:buNone/>
            </a:pPr>
            <a:r>
              <a:rPr lang="sv-SE"/>
              <a:t>classify_bmi_teens_and_children()</a:t>
            </a:r>
            <a:endParaRPr/>
          </a:p>
        </p:txBody>
      </p:sp>
      <p:cxnSp>
        <p:nvCxnSpPr>
          <p:cNvPr id="145" name="Google Shape;145;p20"/>
          <p:cNvCxnSpPr/>
          <p:nvPr/>
        </p:nvCxnSpPr>
        <p:spPr>
          <a:xfrm>
            <a:off x="6096775" y="2933325"/>
            <a:ext cx="2919900" cy="0"/>
          </a:xfrm>
          <a:prstGeom prst="straightConnector1">
            <a:avLst/>
          </a:prstGeom>
          <a:noFill/>
          <a:ln cap="flat" cmpd="sng" w="19050">
            <a:solidFill>
              <a:schemeClr val="dk2"/>
            </a:solidFill>
            <a:prstDash val="solid"/>
            <a:round/>
            <a:headEnd len="med" w="med" type="none"/>
            <a:tailEnd len="med" w="med" type="none"/>
          </a:ln>
        </p:spPr>
      </p:cxnSp>
      <p:cxnSp>
        <p:nvCxnSpPr>
          <p:cNvPr id="146" name="Google Shape;146;p20"/>
          <p:cNvCxnSpPr/>
          <p:nvPr/>
        </p:nvCxnSpPr>
        <p:spPr>
          <a:xfrm>
            <a:off x="6096775" y="2145625"/>
            <a:ext cx="29199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53" name="Google Shape;153;p2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BMI Calculation</a:t>
            </a:r>
            <a:endParaRPr/>
          </a:p>
        </p:txBody>
      </p:sp>
      <p:sp>
        <p:nvSpPr>
          <p:cNvPr id="154" name="Google Shape;154;p21"/>
          <p:cNvSpPr/>
          <p:nvPr/>
        </p:nvSpPr>
        <p:spPr>
          <a:xfrm>
            <a:off x="6092650" y="1762700"/>
            <a:ext cx="2919900" cy="197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BMICalc</a:t>
            </a:r>
            <a:endParaRPr b="1"/>
          </a:p>
          <a:p>
            <a:pPr indent="0" lvl="0" marL="0" rtl="0" algn="l">
              <a:spcBef>
                <a:spcPts val="0"/>
              </a:spcBef>
              <a:spcAft>
                <a:spcPts val="0"/>
              </a:spcAft>
              <a:buNone/>
            </a:pPr>
            <a:r>
              <a:t/>
            </a:r>
            <a:endParaRPr/>
          </a:p>
          <a:p>
            <a:pPr indent="0" lvl="0" marL="0" rtl="0" algn="l">
              <a:spcBef>
                <a:spcPts val="0"/>
              </a:spcBef>
              <a:spcAft>
                <a:spcPts val="0"/>
              </a:spcAft>
              <a:buNone/>
            </a:pPr>
            <a:r>
              <a:rPr lang="sv-SE"/>
              <a:t>height</a:t>
            </a:r>
            <a:endParaRPr/>
          </a:p>
          <a:p>
            <a:pPr indent="0" lvl="0" marL="0" rtl="0" algn="l">
              <a:spcBef>
                <a:spcPts val="0"/>
              </a:spcBef>
              <a:spcAft>
                <a:spcPts val="0"/>
              </a:spcAft>
              <a:buNone/>
            </a:pPr>
            <a:r>
              <a:rPr lang="sv-SE"/>
              <a:t>weight</a:t>
            </a:r>
            <a:endParaRPr/>
          </a:p>
          <a:p>
            <a:pPr indent="0" lvl="0" marL="0" rtl="0" algn="l">
              <a:spcBef>
                <a:spcPts val="0"/>
              </a:spcBef>
              <a:spcAft>
                <a:spcPts val="0"/>
              </a:spcAft>
              <a:buNone/>
            </a:pPr>
            <a:r>
              <a:rPr lang="sv-SE"/>
              <a:t>age</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bmi_value()</a:t>
            </a:r>
            <a:endParaRPr/>
          </a:p>
          <a:p>
            <a:pPr indent="0" lvl="0" marL="0" rtl="0" algn="l">
              <a:spcBef>
                <a:spcPts val="0"/>
              </a:spcBef>
              <a:spcAft>
                <a:spcPts val="0"/>
              </a:spcAft>
              <a:buNone/>
            </a:pPr>
            <a:r>
              <a:rPr lang="sv-SE"/>
              <a:t>classify_bmi_adults()</a:t>
            </a:r>
            <a:endParaRPr/>
          </a:p>
          <a:p>
            <a:pPr indent="0" lvl="0" marL="0" rtl="0" algn="l">
              <a:spcBef>
                <a:spcPts val="0"/>
              </a:spcBef>
              <a:spcAft>
                <a:spcPts val="0"/>
              </a:spcAft>
              <a:buNone/>
            </a:pPr>
            <a:r>
              <a:rPr lang="sv-SE"/>
              <a:t>classify_bmi_teens_and_children()</a:t>
            </a:r>
            <a:endParaRPr/>
          </a:p>
        </p:txBody>
      </p:sp>
      <p:cxnSp>
        <p:nvCxnSpPr>
          <p:cNvPr id="155" name="Google Shape;155;p21"/>
          <p:cNvCxnSpPr/>
          <p:nvPr/>
        </p:nvCxnSpPr>
        <p:spPr>
          <a:xfrm>
            <a:off x="6096775" y="2933325"/>
            <a:ext cx="2919900" cy="0"/>
          </a:xfrm>
          <a:prstGeom prst="straightConnector1">
            <a:avLst/>
          </a:prstGeom>
          <a:noFill/>
          <a:ln cap="flat" cmpd="sng" w="19050">
            <a:solidFill>
              <a:schemeClr val="dk2"/>
            </a:solidFill>
            <a:prstDash val="solid"/>
            <a:round/>
            <a:headEnd len="med" w="med" type="none"/>
            <a:tailEnd len="med" w="med" type="none"/>
          </a:ln>
        </p:spPr>
      </p:cxnSp>
      <p:cxnSp>
        <p:nvCxnSpPr>
          <p:cNvPr id="156" name="Google Shape;156;p21"/>
          <p:cNvCxnSpPr/>
          <p:nvPr/>
        </p:nvCxnSpPr>
        <p:spPr>
          <a:xfrm>
            <a:off x="6096775" y="2145625"/>
            <a:ext cx="2919900" cy="0"/>
          </a:xfrm>
          <a:prstGeom prst="straightConnector1">
            <a:avLst/>
          </a:prstGeom>
          <a:noFill/>
          <a:ln cap="flat" cmpd="sng" w="19050">
            <a:solidFill>
              <a:schemeClr val="dk2"/>
            </a:solidFill>
            <a:prstDash val="solid"/>
            <a:round/>
            <a:headEnd len="med" w="med" type="none"/>
            <a:tailEnd len="med" w="med" type="none"/>
          </a:ln>
        </p:spPr>
      </p:cxnSp>
      <p:sp>
        <p:nvSpPr>
          <p:cNvPr id="157" name="Google Shape;157;p21"/>
          <p:cNvSpPr txBox="1"/>
          <p:nvPr/>
        </p:nvSpPr>
        <p:spPr>
          <a:xfrm>
            <a:off x="379650" y="1319775"/>
            <a:ext cx="58938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SE">
                <a:latin typeface="Consolas"/>
                <a:ea typeface="Consolas"/>
                <a:cs typeface="Consolas"/>
                <a:sym typeface="Consolas"/>
              </a:rPr>
              <a:t>def test_bmi_value_valid():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bmi_calc = BMICalc(150, 41, 18)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bmi_value = bmi_calc.bmi_value()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assert  bmi_value == 18.2 </a:t>
            </a:r>
            <a:endParaRPr>
              <a:latin typeface="Consolas"/>
              <a:ea typeface="Consolas"/>
              <a:cs typeface="Consolas"/>
              <a:sym typeface="Consolas"/>
            </a:endParaRPr>
          </a:p>
          <a:p>
            <a:pPr indent="0" lvl="0" marL="0" rtl="0" algn="l">
              <a:spcBef>
                <a:spcPts val="0"/>
              </a:spcBef>
              <a:spcAft>
                <a:spcPts val="0"/>
              </a:spcAft>
              <a:buNone/>
            </a:pPr>
            <a:r>
              <a:t/>
            </a:r>
            <a:endParaRPr/>
          </a:p>
          <a:p>
            <a:pPr indent="0" lvl="0" marL="0" rtl="0" algn="l">
              <a:spcBef>
                <a:spcPts val="0"/>
              </a:spcBef>
              <a:spcAft>
                <a:spcPts val="0"/>
              </a:spcAft>
              <a:buNone/>
            </a:pPr>
            <a:r>
              <a:rPr lang="sv-SE">
                <a:latin typeface="Consolas"/>
                <a:ea typeface="Consolas"/>
                <a:cs typeface="Consolas"/>
                <a:sym typeface="Consolas"/>
              </a:rPr>
              <a:t>def test_bmi_adult():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bmi_calc = BMICalc(160, 65, 21)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bmi_class = bmi_calc.classify_bmi_adults()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assert bmi_class == "Overweight" </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def test_bmi_children_4y():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bmi_calc = BMICalc(100, 13, 4)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bmi_class = bmi_calc.classify_bmi_teens_and_children()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assert bmi_class == "Underweight"</a:t>
            </a:r>
            <a:endParaRPr>
              <a:latin typeface="Consolas"/>
              <a:ea typeface="Consolas"/>
              <a:cs typeface="Consolas"/>
              <a:sym typeface="Consolas"/>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ster layout">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itle Master blå">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sta bilden Master">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